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9" r:id="rId3"/>
    <p:sldId id="259" r:id="rId4"/>
    <p:sldId id="262" r:id="rId5"/>
    <p:sldId id="263" r:id="rId6"/>
    <p:sldId id="273" r:id="rId7"/>
    <p:sldId id="274" r:id="rId8"/>
    <p:sldId id="275" r:id="rId9"/>
    <p:sldId id="266" r:id="rId10"/>
    <p:sldId id="270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CBEC-220B-4A8C-B63D-CC6E1EAF3F44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F1BB3-CB5E-4B2B-A7C5-19DEFF89DD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F1BB3-CB5E-4B2B-A7C5-19DEFF89DD8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8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A4D4-7C60-410C-B6CE-21B6E1C04B7C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9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81B2-A535-4443-9E75-9AB574F7EE27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18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DB9D-15D8-467D-936C-B960A3C7F980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3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5626-1B7F-486D-A5DE-8D40612DE0BE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7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23DD-BF9D-474E-A27B-0FB62F1A8406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401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5C6B-33D1-4B45-BB92-30B625DB639E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8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57DA-B8EF-43EC-82BA-989714521643}" type="datetime1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460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B2BF-541B-403E-A17F-D826EC8D3D83}" type="datetime1">
              <a:rPr lang="es-PE" smtClean="0"/>
              <a:t>20/07/2016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277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987E-56CC-452A-BCB7-5BFC93548ECF}" type="datetime1">
              <a:rPr lang="es-PE" smtClean="0"/>
              <a:t>20/07/2016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368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C23A-E9CB-4597-B369-342F8809C277}" type="datetime1">
              <a:rPr lang="es-PE" smtClean="0"/>
              <a:t>20/07/2016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469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22A8-ECA9-4174-B6F8-5FD37187DC8F}" type="datetime1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082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73FE-98DB-4050-80F9-18121EB30CCB}" type="datetime1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1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F6F1-2ADD-40C2-81C5-B06FEE49DA14}" type="datetime1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532F-6BF4-4158-8206-4BCDE9626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45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804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Env</a:t>
            </a:r>
            <a:r>
              <a:rPr lang="en-US" sz="3600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í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de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dades</a:t>
            </a:r>
            <a:endParaRPr lang="es-PE" sz="36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7604" y="2636912"/>
            <a:ext cx="6400800" cy="648072"/>
          </a:xfrm>
        </p:spPr>
        <p:txBody>
          <a:bodyPr>
            <a:normAutofit fontScale="92500" lnSpcReduction="20000"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latin typeface="Century Gothic" panose="020B0502020202020204" pitchFamily="34" charset="0"/>
                <a:cs typeface="Aharoni" panose="02010803020104030203" pitchFamily="2" charset="-79"/>
              </a:rPr>
              <a:t>C</a:t>
            </a:r>
            <a:r>
              <a:rPr lang="en-US" sz="20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uarto</a:t>
            </a:r>
            <a:r>
              <a:rPr lang="en-US" sz="2000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módulo de aprendizaje</a:t>
            </a:r>
            <a:endParaRPr lang="es-PE" sz="20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3717032"/>
            <a:ext cx="7560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¿</a:t>
            </a:r>
            <a:r>
              <a:rPr lang="es-PE" b="1" dirty="0" smtClean="0">
                <a:latin typeface="Century Gothic" panose="020B0502020202020204" pitchFamily="34" charset="0"/>
              </a:rPr>
              <a:t>Cuáles</a:t>
            </a:r>
            <a:r>
              <a:rPr lang="en-US" b="1" dirty="0" smtClean="0">
                <a:latin typeface="Century Gothic" panose="020B0502020202020204" pitchFamily="34" charset="0"/>
              </a:rPr>
              <a:t> son </a:t>
            </a:r>
            <a:r>
              <a:rPr lang="en-US" b="1" dirty="0" smtClean="0">
                <a:latin typeface="Century Gothic" panose="020B0502020202020204" pitchFamily="34" charset="0"/>
              </a:rPr>
              <a:t>las </a:t>
            </a:r>
            <a:r>
              <a:rPr lang="en-US" b="1" dirty="0" smtClean="0">
                <a:latin typeface="Century Gothic" panose="020B0502020202020204" pitchFamily="34" charset="0"/>
              </a:rPr>
              <a:t>novedades?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Century Gothic" panose="020B0502020202020204" pitchFamily="34" charset="0"/>
              </a:rPr>
              <a:t>Recepción y envío de trabajos en la misma plataforma.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Century Gothic" panose="020B0502020202020204" pitchFamily="34" charset="0"/>
              </a:rPr>
              <a:t>Correcciones, comentarios y resaltado de textos sin necesidad de imprimir los documentos.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Century Gothic" panose="020B0502020202020204" pitchFamily="34" charset="0"/>
              </a:rPr>
              <a:t>Visualización de las calificaciones y comentarios en tiempo </a:t>
            </a:r>
            <a:r>
              <a:rPr lang="en-US" sz="1400" dirty="0" smtClean="0">
                <a:latin typeface="Century Gothic" panose="020B0502020202020204" pitchFamily="34" charset="0"/>
              </a:rPr>
              <a:t>real.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Century Gothic" panose="020B0502020202020204" pitchFamily="34" charset="0"/>
              </a:rPr>
              <a:t>Seguimiento al avance de los </a:t>
            </a:r>
            <a:r>
              <a:rPr lang="en-US" sz="1400" dirty="0" smtClean="0">
                <a:latin typeface="Century Gothic" panose="020B0502020202020204" pitchFamily="34" charset="0"/>
              </a:rPr>
              <a:t>alumnos. </a:t>
            </a:r>
            <a:endParaRPr lang="es-PE" dirty="0"/>
          </a:p>
        </p:txBody>
      </p:sp>
      <p:pic>
        <p:nvPicPr>
          <p:cNvPr id="2050" name="Imagen 1" descr="logo_silab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31423"/>
          <a:stretch/>
        </p:blipFill>
        <p:spPr bwMode="auto">
          <a:xfrm>
            <a:off x="107890" y="908720"/>
            <a:ext cx="8905057" cy="446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19672" y="2708920"/>
            <a:ext cx="2628478" cy="5345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672" y="3356992"/>
            <a:ext cx="3528392" cy="5345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19672" y="5661248"/>
            <a:ext cx="5688632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Luego de crear las actividades, así </a:t>
            </a:r>
            <a:r>
              <a:rPr lang="en-US" sz="1600" dirty="0" smtClean="0"/>
              <a:t>las </a:t>
            </a:r>
            <a:r>
              <a:rPr lang="en-US" sz="1600" dirty="0" smtClean="0"/>
              <a:t>visualizan tanto</a:t>
            </a:r>
            <a:r>
              <a:rPr lang="en-US" sz="1600" dirty="0"/>
              <a:t> </a:t>
            </a:r>
            <a:r>
              <a:rPr lang="en-US" sz="1600" dirty="0" smtClean="0"/>
              <a:t>los alumnos como nostros, los docentes.</a:t>
            </a:r>
            <a:endParaRPr lang="es-PE" sz="16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2644" y="2636912"/>
            <a:ext cx="1375020" cy="2539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5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15014"/>
          <a:stretch/>
        </p:blipFill>
        <p:spPr bwMode="auto">
          <a:xfrm>
            <a:off x="179513" y="1204022"/>
            <a:ext cx="8829298" cy="5465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7504" y="5528265"/>
            <a:ext cx="1656184" cy="27699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2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4448145"/>
            <a:ext cx="5544616" cy="27699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2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664" y="404664"/>
            <a:ext cx="6120680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Ahora, </a:t>
            </a:r>
            <a:r>
              <a:rPr lang="en-US" b="1" dirty="0" smtClean="0"/>
              <a:t>¡</a:t>
            </a:r>
            <a:r>
              <a:rPr lang="en-US" dirty="0" smtClean="0"/>
              <a:t>llegó </a:t>
            </a:r>
            <a:r>
              <a:rPr lang="en-US" dirty="0" smtClean="0"/>
              <a:t>el momento de </a:t>
            </a:r>
            <a:r>
              <a:rPr lang="en-US" b="1" dirty="0" smtClean="0"/>
              <a:t>calificar las actividades </a:t>
            </a:r>
            <a:r>
              <a:rPr lang="en-US" dirty="0" smtClean="0"/>
              <a:t>y trabajos</a:t>
            </a:r>
            <a:r>
              <a:rPr lang="en-US" dirty="0"/>
              <a:t> </a:t>
            </a:r>
            <a:r>
              <a:rPr lang="en-US" dirty="0" smtClean="0"/>
              <a:t>de nuestros alumnos</a:t>
            </a:r>
            <a:r>
              <a:rPr lang="en-US" b="1" dirty="0" smtClean="0"/>
              <a:t>!</a:t>
            </a:r>
            <a:endParaRPr lang="es-PE" b="1" i="1" dirty="0"/>
          </a:p>
        </p:txBody>
      </p:sp>
      <p:sp>
        <p:nvSpPr>
          <p:cNvPr id="7" name="6 Decágono"/>
          <p:cNvSpPr/>
          <p:nvPr/>
        </p:nvSpPr>
        <p:spPr>
          <a:xfrm>
            <a:off x="35496" y="551723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3563888" y="443711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226513" y="5862871"/>
            <a:ext cx="4680520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Vaya  al panel de control y despliegue </a:t>
            </a:r>
            <a:r>
              <a:rPr lang="en-US" sz="1600" b="1" dirty="0" smtClean="0"/>
              <a:t>Centro de calificaciones</a:t>
            </a:r>
            <a:r>
              <a:rPr lang="en-US" sz="1600" dirty="0" smtClean="0"/>
              <a:t> e ingrese a </a:t>
            </a:r>
            <a:r>
              <a:rPr lang="en-US" sz="1600" b="1" dirty="0" smtClean="0"/>
              <a:t>Necesita </a:t>
            </a:r>
            <a:r>
              <a:rPr lang="en-US" sz="1600" b="1" dirty="0" smtClean="0"/>
              <a:t>calificación.</a:t>
            </a:r>
            <a:endParaRPr lang="es-PE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27692" y="4948844"/>
            <a:ext cx="5328592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En esta pantalla puede visualizar </a:t>
            </a:r>
            <a:r>
              <a:rPr lang="en-US" sz="1600" dirty="0" smtClean="0"/>
              <a:t>todos </a:t>
            </a:r>
            <a:r>
              <a:rPr lang="en-US" sz="1600" dirty="0" smtClean="0"/>
              <a:t>los trabajos enviados por los alumnos que aún </a:t>
            </a:r>
            <a:r>
              <a:rPr lang="en-US" sz="1600" dirty="0" smtClean="0"/>
              <a:t>no </a:t>
            </a:r>
            <a:r>
              <a:rPr lang="en-US" sz="1600" dirty="0" smtClean="0"/>
              <a:t>han sido corregidos. </a:t>
            </a:r>
            <a:r>
              <a:rPr lang="en-US" sz="1600" b="1" dirty="0" err="1" smtClean="0"/>
              <a:t>Seleccione</a:t>
            </a:r>
            <a:r>
              <a:rPr lang="en-US" sz="1600" dirty="0" smtClean="0"/>
              <a:t> el trabajo que </a:t>
            </a:r>
            <a:r>
              <a:rPr lang="en-US" sz="1600" b="1" dirty="0" smtClean="0"/>
              <a:t>desea </a:t>
            </a:r>
            <a:r>
              <a:rPr lang="en-US" sz="1600" b="1" dirty="0" smtClean="0"/>
              <a:t>calificar.</a:t>
            </a:r>
            <a:endParaRPr lang="es-PE" sz="1600" b="1" dirty="0"/>
          </a:p>
        </p:txBody>
      </p:sp>
      <p:sp>
        <p:nvSpPr>
          <p:cNvPr id="13" name="12 Decágono"/>
          <p:cNvSpPr/>
          <p:nvPr/>
        </p:nvSpPr>
        <p:spPr>
          <a:xfrm>
            <a:off x="2627784" y="479715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13 Decágono"/>
          <p:cNvSpPr/>
          <p:nvPr/>
        </p:nvSpPr>
        <p:spPr>
          <a:xfrm>
            <a:off x="1907704" y="558924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1511" b="5790"/>
          <a:stretch/>
        </p:blipFill>
        <p:spPr bwMode="auto">
          <a:xfrm>
            <a:off x="395536" y="280128"/>
            <a:ext cx="8280920" cy="5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4437112"/>
            <a:ext cx="1728192" cy="3077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07704" y="3356992"/>
            <a:ext cx="1728192" cy="2616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1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4869160"/>
            <a:ext cx="2304256" cy="4001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2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1763688" y="335699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5868144" y="472514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30059" y="3149760"/>
            <a:ext cx="3478245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Este </a:t>
            </a:r>
            <a:r>
              <a:rPr lang="en-US" sz="1600" dirty="0" err="1" smtClean="0"/>
              <a:t>es</a:t>
            </a:r>
            <a:r>
              <a:rPr lang="en-US" sz="1600" dirty="0" smtClean="0"/>
              <a:t> el </a:t>
            </a:r>
            <a:r>
              <a:rPr lang="en-US" sz="1600" b="1" dirty="0" err="1" smtClean="0"/>
              <a:t>menú</a:t>
            </a:r>
            <a:r>
              <a:rPr lang="en-US" sz="1600" dirty="0" smtClean="0"/>
              <a:t> para que </a:t>
            </a:r>
            <a:r>
              <a:rPr lang="en-US" sz="1600" dirty="0" err="1" smtClean="0"/>
              <a:t>pueda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la </a:t>
            </a:r>
            <a:r>
              <a:rPr lang="en-US" sz="1600" b="1" dirty="0" err="1" smtClean="0"/>
              <a:t>corrección</a:t>
            </a:r>
            <a:r>
              <a:rPr lang="en-US" sz="1600" dirty="0" smtClean="0"/>
              <a:t> que </a:t>
            </a:r>
            <a:r>
              <a:rPr lang="en-US" sz="1600" dirty="0" err="1" smtClean="0"/>
              <a:t>requiera</a:t>
            </a:r>
            <a:r>
              <a:rPr lang="en-US" sz="1600" dirty="0" smtClean="0"/>
              <a:t> el </a:t>
            </a:r>
            <a:r>
              <a:rPr lang="en-US" sz="1600" dirty="0" err="1" smtClean="0"/>
              <a:t>documento</a:t>
            </a:r>
            <a:r>
              <a:rPr lang="en-US" sz="1600" dirty="0" smtClean="0"/>
              <a:t>.</a:t>
            </a:r>
            <a:endParaRPr lang="es-PE" sz="16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83768" y="332656"/>
            <a:ext cx="405619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Aquí, puede </a:t>
            </a:r>
            <a:r>
              <a:rPr lang="en-US" sz="1600" dirty="0" err="1" smtClean="0"/>
              <a:t>ver</a:t>
            </a:r>
            <a:r>
              <a:rPr lang="en-US" sz="1600" dirty="0" smtClean="0"/>
              <a:t> el documento que envió el alumno y que va a corregir. </a:t>
            </a:r>
            <a:endParaRPr lang="es-PE" sz="1600" i="1" dirty="0"/>
          </a:p>
        </p:txBody>
      </p:sp>
      <p:sp>
        <p:nvSpPr>
          <p:cNvPr id="14" name="13 Decágono"/>
          <p:cNvSpPr/>
          <p:nvPr/>
        </p:nvSpPr>
        <p:spPr>
          <a:xfrm>
            <a:off x="3686043" y="300574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40152" y="5738109"/>
            <a:ext cx="2664296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En este </a:t>
            </a:r>
            <a:r>
              <a:rPr lang="en-US" sz="1600" dirty="0" err="1" smtClean="0"/>
              <a:t>esapacio</a:t>
            </a:r>
            <a:r>
              <a:rPr lang="en-US" sz="1600" dirty="0" smtClean="0"/>
              <a:t> </a:t>
            </a:r>
            <a:r>
              <a:rPr lang="en-US" sz="1600" dirty="0" err="1" smtClean="0"/>
              <a:t>encuentra</a:t>
            </a:r>
            <a:r>
              <a:rPr lang="en-US" sz="1600" dirty="0" smtClean="0"/>
              <a:t> el mensaje que </a:t>
            </a:r>
            <a:r>
              <a:rPr lang="en-US" sz="1600" dirty="0" err="1" smtClean="0"/>
              <a:t>remite</a:t>
            </a:r>
            <a:r>
              <a:rPr lang="en-US" sz="1600" dirty="0" smtClean="0"/>
              <a:t> el alumno al enviar </a:t>
            </a:r>
            <a:r>
              <a:rPr lang="en-US" sz="1600" dirty="0" err="1" smtClean="0"/>
              <a:t>su</a:t>
            </a:r>
            <a:r>
              <a:rPr lang="en-US" sz="1600" dirty="0" smtClean="0"/>
              <a:t> trabajo.</a:t>
            </a:r>
            <a:endParaRPr lang="es-PE" sz="1600" i="1" dirty="0"/>
          </a:p>
        </p:txBody>
      </p:sp>
      <p:sp>
        <p:nvSpPr>
          <p:cNvPr id="16" name="15 Decágono"/>
          <p:cNvSpPr/>
          <p:nvPr/>
        </p:nvSpPr>
        <p:spPr>
          <a:xfrm>
            <a:off x="5833784" y="5565686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2211" b="13865"/>
          <a:stretch/>
        </p:blipFill>
        <p:spPr bwMode="auto">
          <a:xfrm>
            <a:off x="186906" y="302110"/>
            <a:ext cx="8849589" cy="57191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35696" y="2453987"/>
            <a:ext cx="1728192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8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3245" y="3645024"/>
            <a:ext cx="1588435" cy="2616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1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72200" y="3861048"/>
            <a:ext cx="2592288" cy="110799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6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740352" y="2951366"/>
            <a:ext cx="1224136" cy="2616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5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60432" y="5229200"/>
            <a:ext cx="576064" cy="24622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1691680" y="2381979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68344" y="5229200"/>
            <a:ext cx="792088" cy="24622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707904" y="2115433"/>
            <a:ext cx="2520279" cy="11695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</a:t>
            </a:r>
            <a:r>
              <a:rPr lang="en-US" sz="1400" dirty="0" smtClean="0"/>
              <a:t>es </a:t>
            </a:r>
            <a:r>
              <a:rPr lang="en-US" sz="1400" dirty="0" err="1" smtClean="0"/>
              <a:t>mostramos</a:t>
            </a:r>
            <a:r>
              <a:rPr lang="en-US" sz="1400" dirty="0" smtClean="0"/>
              <a:t> </a:t>
            </a:r>
            <a:r>
              <a:rPr lang="en-US" sz="1400" dirty="0" err="1" smtClean="0"/>
              <a:t>algunos</a:t>
            </a:r>
            <a:r>
              <a:rPr lang="en-US" sz="1400" dirty="0" smtClean="0"/>
              <a:t> </a:t>
            </a:r>
            <a:r>
              <a:rPr lang="en-US" sz="1400" dirty="0" err="1" smtClean="0"/>
              <a:t>ejemplos</a:t>
            </a:r>
            <a:r>
              <a:rPr lang="en-US" sz="1400" dirty="0" smtClean="0"/>
              <a:t> que </a:t>
            </a:r>
            <a:r>
              <a:rPr lang="en-US" sz="1400" dirty="0" err="1" smtClean="0"/>
              <a:t>hemos</a:t>
            </a:r>
            <a:r>
              <a:rPr lang="en-US" sz="1400" dirty="0" smtClean="0"/>
              <a:t> </a:t>
            </a:r>
            <a:r>
              <a:rPr lang="en-US" sz="1400" dirty="0" err="1" smtClean="0"/>
              <a:t>realizado</a:t>
            </a:r>
            <a:r>
              <a:rPr lang="en-US" sz="1400" dirty="0" smtClean="0"/>
              <a:t> con </a:t>
            </a:r>
            <a:r>
              <a:rPr lang="en-US" sz="1400" dirty="0" err="1" smtClean="0"/>
              <a:t>algunas</a:t>
            </a:r>
            <a:r>
              <a:rPr lang="en-US" sz="1400" dirty="0" smtClean="0"/>
              <a:t> de las </a:t>
            </a:r>
            <a:r>
              <a:rPr lang="en-US" sz="1400" dirty="0" err="1" smtClean="0"/>
              <a:t>opciones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el </a:t>
            </a:r>
            <a:r>
              <a:rPr lang="en-US" sz="1400" dirty="0" err="1" smtClean="0"/>
              <a:t>texto</a:t>
            </a:r>
            <a:r>
              <a:rPr lang="en-US" sz="1400" dirty="0" smtClean="0"/>
              <a:t>: </a:t>
            </a:r>
            <a:r>
              <a:rPr lang="en-US" sz="1400" b="1" dirty="0" smtClean="0"/>
              <a:t>Point comment, Area comment, Text comment</a:t>
            </a:r>
            <a:endParaRPr lang="es-PE" sz="1400" b="1" dirty="0"/>
          </a:p>
        </p:txBody>
      </p:sp>
      <p:sp>
        <p:nvSpPr>
          <p:cNvPr id="15" name="14 Decágono"/>
          <p:cNvSpPr/>
          <p:nvPr/>
        </p:nvSpPr>
        <p:spPr>
          <a:xfrm>
            <a:off x="3563888" y="191683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6" name="15 Decágono"/>
          <p:cNvSpPr/>
          <p:nvPr/>
        </p:nvSpPr>
        <p:spPr>
          <a:xfrm>
            <a:off x="6156176" y="3861048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92919" y="6165304"/>
            <a:ext cx="3171469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Otra</a:t>
            </a:r>
            <a:r>
              <a:rPr lang="en-US" sz="1400" dirty="0" smtClean="0"/>
              <a:t> opción es </a:t>
            </a:r>
            <a:r>
              <a:rPr lang="en-US" sz="1400" b="1" dirty="0" smtClean="0"/>
              <a:t>guardar el borrador </a:t>
            </a:r>
            <a:r>
              <a:rPr lang="en-US" sz="1400" dirty="0" smtClean="0"/>
              <a:t>para </a:t>
            </a:r>
            <a:r>
              <a:rPr lang="en-US" sz="1400" dirty="0" err="1" smtClean="0"/>
              <a:t>seguir</a:t>
            </a:r>
            <a:r>
              <a:rPr lang="en-US" sz="1400" dirty="0" smtClean="0"/>
              <a:t> </a:t>
            </a:r>
            <a:r>
              <a:rPr lang="en-US" sz="1400" dirty="0" err="1" smtClean="0"/>
              <a:t>corrigiendo</a:t>
            </a:r>
            <a:r>
              <a:rPr lang="en-US" sz="1400" dirty="0" smtClean="0"/>
              <a:t> en otro momento</a:t>
            </a:r>
            <a:endParaRPr lang="es-PE" sz="1400" b="1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300192" y="1826821"/>
            <a:ext cx="2736304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Puede colocar la nota al trabajo y presionar </a:t>
            </a:r>
            <a:r>
              <a:rPr lang="en-US" sz="1400" b="1" dirty="0" smtClean="0"/>
              <a:t>enviar</a:t>
            </a:r>
            <a:r>
              <a:rPr lang="en-US" sz="1400" dirty="0" smtClean="0"/>
              <a:t>. Luego de ello, los alumnos </a:t>
            </a:r>
            <a:r>
              <a:rPr lang="en-US" sz="1400" dirty="0" err="1" smtClean="0"/>
              <a:t>ya</a:t>
            </a:r>
            <a:r>
              <a:rPr lang="en-US" sz="1400" dirty="0" smtClean="0"/>
              <a:t> </a:t>
            </a:r>
            <a:r>
              <a:rPr lang="en-US" sz="1400" dirty="0" err="1" smtClean="0"/>
              <a:t>podrán</a:t>
            </a:r>
            <a:r>
              <a:rPr lang="en-US" sz="1400" dirty="0" smtClean="0"/>
              <a:t> visualizar </a:t>
            </a:r>
            <a:r>
              <a:rPr lang="en-US" sz="1400" dirty="0" err="1" smtClean="0"/>
              <a:t>dicha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en </a:t>
            </a:r>
            <a:r>
              <a:rPr lang="en-US" sz="1400" i="1" dirty="0" err="1" smtClean="0"/>
              <a:t>Mis</a:t>
            </a:r>
            <a:r>
              <a:rPr lang="en-US" sz="1400" i="1" dirty="0" smtClean="0"/>
              <a:t> calificaciones </a:t>
            </a:r>
            <a:endParaRPr lang="es-PE" sz="1400" b="1" i="1" dirty="0"/>
          </a:p>
        </p:txBody>
      </p:sp>
      <p:sp>
        <p:nvSpPr>
          <p:cNvPr id="19" name="18 Decágono"/>
          <p:cNvSpPr/>
          <p:nvPr/>
        </p:nvSpPr>
        <p:spPr>
          <a:xfrm>
            <a:off x="6156176" y="1610797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0" name="19 Decágono"/>
          <p:cNvSpPr/>
          <p:nvPr/>
        </p:nvSpPr>
        <p:spPr>
          <a:xfrm>
            <a:off x="7668344" y="292494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1" name="20 Decágono"/>
          <p:cNvSpPr/>
          <p:nvPr/>
        </p:nvSpPr>
        <p:spPr>
          <a:xfrm>
            <a:off x="8532440" y="551723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2" name="21 Decágono"/>
          <p:cNvSpPr/>
          <p:nvPr/>
        </p:nvSpPr>
        <p:spPr>
          <a:xfrm>
            <a:off x="4680011" y="6021288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3" name="22 Decágono"/>
          <p:cNvSpPr/>
          <p:nvPr/>
        </p:nvSpPr>
        <p:spPr>
          <a:xfrm>
            <a:off x="7668344" y="544522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 r="2185" b="18884"/>
          <a:stretch/>
        </p:blipFill>
        <p:spPr bwMode="auto">
          <a:xfrm>
            <a:off x="3203848" y="3218941"/>
            <a:ext cx="5846043" cy="35224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 r="2553" b="7831"/>
          <a:stretch/>
        </p:blipFill>
        <p:spPr bwMode="auto">
          <a:xfrm>
            <a:off x="179512" y="188640"/>
            <a:ext cx="5750495" cy="34872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88024" y="2180681"/>
            <a:ext cx="576064" cy="13849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3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604448" y="6381328"/>
            <a:ext cx="432048" cy="2616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1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22241" y="584681"/>
            <a:ext cx="2880320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En este caso, por ejemplo, decidimos presionar </a:t>
            </a:r>
            <a:r>
              <a:rPr lang="en-US" sz="1600" i="1" dirty="0" smtClean="0"/>
              <a:t>guardar borrador </a:t>
            </a:r>
            <a:r>
              <a:rPr lang="en-US" sz="1600" dirty="0" smtClean="0"/>
              <a:t>para corregir en otro momento…</a:t>
            </a:r>
            <a:endParaRPr lang="es-PE" sz="1600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8185" y="2132856"/>
            <a:ext cx="2736303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Al abrir nuevamente el documento, se </a:t>
            </a:r>
            <a:r>
              <a:rPr lang="en-US" sz="1600" dirty="0" smtClean="0"/>
              <a:t>observan </a:t>
            </a:r>
            <a:r>
              <a:rPr lang="en-US" sz="1600" dirty="0" smtClean="0"/>
              <a:t>los comentarios colocados</a:t>
            </a:r>
            <a:r>
              <a:rPr lang="en-US" sz="1600" dirty="0"/>
              <a:t>.</a:t>
            </a:r>
            <a:endParaRPr lang="es-PE" sz="1600" b="1" i="1" dirty="0"/>
          </a:p>
        </p:txBody>
      </p:sp>
      <p:sp>
        <p:nvSpPr>
          <p:cNvPr id="10" name="9 Decágono"/>
          <p:cNvSpPr/>
          <p:nvPr/>
        </p:nvSpPr>
        <p:spPr>
          <a:xfrm>
            <a:off x="6020246" y="331629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Decágono"/>
          <p:cNvSpPr/>
          <p:nvPr/>
        </p:nvSpPr>
        <p:spPr>
          <a:xfrm>
            <a:off x="6012160" y="198884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4653413"/>
            <a:ext cx="2808311" cy="10772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Si </a:t>
            </a:r>
            <a:r>
              <a:rPr lang="en-US" sz="1600" dirty="0" err="1" smtClean="0"/>
              <a:t>ya</a:t>
            </a:r>
            <a:r>
              <a:rPr lang="en-US" sz="1600" dirty="0" smtClean="0"/>
              <a:t> terminamos de corregir, </a:t>
            </a:r>
            <a:r>
              <a:rPr lang="en-US" sz="1600" b="1" dirty="0" smtClean="0"/>
              <a:t>despleguemos la flecha para agregar algún comentario </a:t>
            </a:r>
            <a:r>
              <a:rPr lang="en-US" sz="1600" dirty="0" smtClean="0"/>
              <a:t>adicional y presionemos enviar</a:t>
            </a:r>
            <a:endParaRPr lang="es-PE" sz="1600" b="1" i="1" dirty="0"/>
          </a:p>
        </p:txBody>
      </p:sp>
      <p:sp>
        <p:nvSpPr>
          <p:cNvPr id="12" name="11 Decágono"/>
          <p:cNvSpPr/>
          <p:nvPr/>
        </p:nvSpPr>
        <p:spPr>
          <a:xfrm>
            <a:off x="107504" y="443711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1556792"/>
            <a:ext cx="1440160" cy="206210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28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236295" y="5478323"/>
            <a:ext cx="1766265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8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4" b="37916"/>
          <a:stretch/>
        </p:blipFill>
        <p:spPr bwMode="auto">
          <a:xfrm>
            <a:off x="190574" y="1392325"/>
            <a:ext cx="8773914" cy="39293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3049215"/>
            <a:ext cx="1368152" cy="3077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3199263"/>
            <a:ext cx="3456384" cy="830997"/>
          </a:xfrm>
          <a:prstGeom prst="wedgeRectCallout">
            <a:avLst>
              <a:gd name="adj1" fmla="val 4300"/>
              <a:gd name="adj2" fmla="val -713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Ingrese a </a:t>
            </a:r>
            <a:r>
              <a:rPr lang="en-US" sz="1600" b="1" dirty="0" err="1" smtClean="0"/>
              <a:t>Evaluaciones</a:t>
            </a:r>
            <a:r>
              <a:rPr lang="en-US" sz="1600" b="1" dirty="0" smtClean="0"/>
              <a:t> y envío de trabajos </a:t>
            </a:r>
            <a:r>
              <a:rPr lang="en-US" sz="1600" dirty="0" smtClean="0"/>
              <a:t>para la </a:t>
            </a:r>
            <a:r>
              <a:rPr lang="en-US" sz="1600" dirty="0" err="1" smtClean="0"/>
              <a:t>creación</a:t>
            </a:r>
            <a:r>
              <a:rPr lang="en-US" sz="1600" dirty="0" smtClean="0"/>
              <a:t>, </a:t>
            </a:r>
            <a:r>
              <a:rPr lang="en-US" sz="1600" dirty="0" err="1" smtClean="0"/>
              <a:t>recepción</a:t>
            </a:r>
            <a:r>
              <a:rPr lang="en-US" sz="1600" dirty="0" smtClean="0"/>
              <a:t> y </a:t>
            </a:r>
            <a:r>
              <a:rPr lang="en-US" sz="1600" dirty="0" err="1" smtClean="0"/>
              <a:t>corrección</a:t>
            </a:r>
            <a:r>
              <a:rPr lang="en-US" sz="1600" dirty="0" smtClean="0"/>
              <a:t> de trabajos en </a:t>
            </a:r>
            <a:r>
              <a:rPr lang="en-US" sz="1600" dirty="0" err="1" smtClean="0"/>
              <a:t>linea</a:t>
            </a:r>
            <a:r>
              <a:rPr lang="en-US" sz="1600" dirty="0" smtClean="0"/>
              <a:t>.</a:t>
            </a:r>
            <a:endParaRPr lang="es-PE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860032" y="5733256"/>
            <a:ext cx="3960440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Siempre</a:t>
            </a:r>
            <a:r>
              <a:rPr lang="en-US" sz="1600" dirty="0" smtClean="0"/>
              <a:t> es </a:t>
            </a:r>
            <a:r>
              <a:rPr lang="en-US" sz="1600" dirty="0" err="1" smtClean="0"/>
              <a:t>importante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los documentos y actividades para </a:t>
            </a:r>
            <a:r>
              <a:rPr lang="en-US" sz="1600" dirty="0" err="1" smtClean="0"/>
              <a:t>beneficio</a:t>
            </a:r>
            <a:r>
              <a:rPr lang="en-US" sz="1600" dirty="0" smtClean="0"/>
              <a:t> </a:t>
            </a:r>
            <a:r>
              <a:rPr lang="en-US" sz="1600" dirty="0" err="1" smtClean="0"/>
              <a:t>nuestro</a:t>
            </a:r>
            <a:r>
              <a:rPr lang="en-US" sz="1600" dirty="0" smtClean="0"/>
              <a:t> y de los alumnos</a:t>
            </a:r>
            <a:r>
              <a:rPr lang="en-US" sz="1400" dirty="0" smtClean="0"/>
              <a:t>.</a:t>
            </a:r>
            <a:endParaRPr lang="es-PE" sz="1400" dirty="0"/>
          </a:p>
        </p:txBody>
      </p:sp>
      <p:sp>
        <p:nvSpPr>
          <p:cNvPr id="13" name="12 Decágono"/>
          <p:cNvSpPr/>
          <p:nvPr/>
        </p:nvSpPr>
        <p:spPr>
          <a:xfrm>
            <a:off x="35496" y="306896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r="970" b="35777"/>
          <a:stretch/>
        </p:blipFill>
        <p:spPr bwMode="auto">
          <a:xfrm>
            <a:off x="179513" y="1052736"/>
            <a:ext cx="8784976" cy="41764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2780928"/>
            <a:ext cx="1231004" cy="2462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" name="1 Estrella de 5 puntas"/>
          <p:cNvSpPr/>
          <p:nvPr/>
        </p:nvSpPr>
        <p:spPr>
          <a:xfrm>
            <a:off x="2706731" y="2996952"/>
            <a:ext cx="281093" cy="26828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CuadroTexto"/>
          <p:cNvSpPr txBox="1"/>
          <p:nvPr/>
        </p:nvSpPr>
        <p:spPr>
          <a:xfrm>
            <a:off x="3032165" y="3068960"/>
            <a:ext cx="1683851" cy="2154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8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32165" y="2492896"/>
            <a:ext cx="1083725" cy="30777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99792" y="673532"/>
            <a:ext cx="3600400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Ahora, para crear</a:t>
            </a:r>
            <a:r>
              <a:rPr lang="en-US" sz="1600" dirty="0"/>
              <a:t> </a:t>
            </a:r>
            <a:r>
              <a:rPr lang="en-US" sz="1600" dirty="0" smtClean="0"/>
              <a:t>una </a:t>
            </a:r>
            <a:r>
              <a:rPr lang="en-US" sz="1600" dirty="0" err="1" smtClean="0"/>
              <a:t>actividad</a:t>
            </a:r>
            <a:r>
              <a:rPr lang="en-US" sz="1600" dirty="0" smtClean="0"/>
              <a:t>, ingrese a la pestaña </a:t>
            </a:r>
            <a:r>
              <a:rPr lang="en-US" sz="1600" b="1" dirty="0" err="1"/>
              <a:t>E</a:t>
            </a:r>
            <a:r>
              <a:rPr lang="en-US" sz="1600" b="1" dirty="0" err="1" smtClean="0"/>
              <a:t>valuaciones</a:t>
            </a:r>
            <a:r>
              <a:rPr lang="en-US" sz="1600" dirty="0" smtClean="0"/>
              <a:t>  y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la opción </a:t>
            </a:r>
            <a:r>
              <a:rPr lang="en-US" sz="1600" b="1" dirty="0" err="1"/>
              <a:t>A</a:t>
            </a:r>
            <a:r>
              <a:rPr lang="en-US" sz="1600" b="1" dirty="0" err="1" smtClean="0"/>
              <a:t>ctividad</a:t>
            </a:r>
            <a:endParaRPr lang="es-PE" sz="1600" b="1" dirty="0"/>
          </a:p>
        </p:txBody>
      </p:sp>
      <p:sp>
        <p:nvSpPr>
          <p:cNvPr id="11" name="10 Decágono"/>
          <p:cNvSpPr/>
          <p:nvPr/>
        </p:nvSpPr>
        <p:spPr>
          <a:xfrm>
            <a:off x="2555776" y="529516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13 Decágono"/>
          <p:cNvSpPr/>
          <p:nvPr/>
        </p:nvSpPr>
        <p:spPr>
          <a:xfrm>
            <a:off x="2678155" y="2656657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8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b="21218"/>
          <a:stretch/>
        </p:blipFill>
        <p:spPr bwMode="auto">
          <a:xfrm>
            <a:off x="395536" y="952373"/>
            <a:ext cx="8496944" cy="578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14212" y="4509120"/>
            <a:ext cx="2942164" cy="523220"/>
          </a:xfrm>
          <a:prstGeom prst="wedgeRectCallout">
            <a:avLst>
              <a:gd name="adj1" fmla="val -68153"/>
              <a:gd name="adj2" fmla="val 1033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Si tiene alguna </a:t>
            </a:r>
            <a:r>
              <a:rPr lang="es-PE" sz="1400" b="1" dirty="0" smtClean="0">
                <a:latin typeface="+mn-lt"/>
              </a:rPr>
              <a:t>instrucción</a:t>
            </a:r>
            <a:r>
              <a:rPr lang="es-PE" sz="1400" dirty="0" smtClean="0">
                <a:latin typeface="+mn-lt"/>
              </a:rPr>
              <a:t> en relación con el trabajo, puede agregarla aquí. </a:t>
            </a:r>
            <a:endParaRPr lang="es-PE" sz="1400" dirty="0">
              <a:latin typeface="+mn-lt"/>
            </a:endParaRPr>
          </a:p>
        </p:txBody>
      </p:sp>
      <p:sp>
        <p:nvSpPr>
          <p:cNvPr id="2" name="1 Llamada rectangular"/>
          <p:cNvSpPr/>
          <p:nvPr/>
        </p:nvSpPr>
        <p:spPr>
          <a:xfrm>
            <a:off x="5004048" y="2924944"/>
            <a:ext cx="2088232" cy="432048"/>
          </a:xfrm>
          <a:prstGeom prst="wedgeRectCallout">
            <a:avLst>
              <a:gd name="adj1" fmla="val -69957"/>
              <a:gd name="adj2" fmla="val -46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ysClr val="windowText" lastClr="000000"/>
                </a:solidFill>
              </a:rPr>
              <a:t>Agregue un </a:t>
            </a:r>
            <a:r>
              <a:rPr lang="es-PE" sz="1400" b="1" dirty="0" smtClean="0">
                <a:solidFill>
                  <a:sysClr val="windowText" lastClr="000000"/>
                </a:solidFill>
              </a:rPr>
              <a:t>título</a:t>
            </a:r>
            <a:r>
              <a:rPr lang="es-PE" sz="1400" dirty="0" smtClean="0">
                <a:solidFill>
                  <a:sysClr val="windowText" lastClr="000000"/>
                </a:solidFill>
              </a:rPr>
              <a:t> para identificar la actividad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5 Decágono"/>
          <p:cNvSpPr/>
          <p:nvPr/>
        </p:nvSpPr>
        <p:spPr>
          <a:xfrm>
            <a:off x="4788024" y="2780928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7" name="6 Decágono"/>
          <p:cNvSpPr/>
          <p:nvPr/>
        </p:nvSpPr>
        <p:spPr>
          <a:xfrm>
            <a:off x="4788024" y="443711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35896" y="6290156"/>
            <a:ext cx="3528392" cy="523220"/>
          </a:xfrm>
          <a:prstGeom prst="wedgeRectCallout">
            <a:avLst>
              <a:gd name="adj1" fmla="val -57424"/>
              <a:gd name="adj2" fmla="val 38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Podrá </a:t>
            </a:r>
            <a:r>
              <a:rPr lang="es-PE" sz="1400" b="1" dirty="0" smtClean="0">
                <a:latin typeface="+mn-lt"/>
              </a:rPr>
              <a:t>adjuntar,</a:t>
            </a:r>
            <a:r>
              <a:rPr lang="es-PE" sz="1400" dirty="0" smtClean="0">
                <a:latin typeface="+mn-lt"/>
              </a:rPr>
              <a:t> si lo requiere, un archivo desde su equipo.</a:t>
            </a:r>
            <a:endParaRPr lang="es-PE" sz="1400" dirty="0">
              <a:latin typeface="+mn-lt"/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3419872" y="623731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7167" y="188640"/>
            <a:ext cx="8969665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 </a:t>
            </a:r>
            <a:r>
              <a:rPr lang="en-US" sz="1600" dirty="0" err="1" smtClean="0"/>
              <a:t>seleccionar</a:t>
            </a:r>
            <a:r>
              <a:rPr lang="en-US" sz="1600" dirty="0" smtClean="0"/>
              <a:t> la opción </a:t>
            </a:r>
            <a:r>
              <a:rPr lang="en-US" sz="1600" b="1" dirty="0" err="1"/>
              <a:t>A</a:t>
            </a:r>
            <a:r>
              <a:rPr lang="en-US" sz="1600" b="1" dirty="0" err="1" smtClean="0"/>
              <a:t>ctividad</a:t>
            </a:r>
            <a:r>
              <a:rPr lang="en-US" sz="1600" dirty="0" smtClean="0"/>
              <a:t>, </a:t>
            </a:r>
            <a:r>
              <a:rPr lang="en-US" sz="1600" dirty="0" err="1" smtClean="0"/>
              <a:t>esto</a:t>
            </a:r>
            <a:r>
              <a:rPr lang="en-US" sz="1600" dirty="0" smtClean="0"/>
              <a:t> es lo primero que se </a:t>
            </a:r>
            <a:r>
              <a:rPr lang="en-US" sz="1600" dirty="0" err="1" smtClean="0"/>
              <a:t>ve</a:t>
            </a:r>
            <a:r>
              <a:rPr lang="en-US" sz="1600" dirty="0" smtClean="0"/>
              <a:t> en la parte superior de la pantalla: </a:t>
            </a:r>
            <a:r>
              <a:rPr lang="en-US" sz="1600" b="1" dirty="0" err="1"/>
              <a:t>I</a:t>
            </a:r>
            <a:r>
              <a:rPr lang="en-US" sz="1600" b="1" dirty="0" err="1" smtClean="0"/>
              <a:t>nformación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sobre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actividad</a:t>
            </a:r>
            <a:endParaRPr lang="es-PE" sz="16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2647945"/>
            <a:ext cx="2736304" cy="27699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2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37007" r="3191" b="11863"/>
          <a:stretch/>
        </p:blipFill>
        <p:spPr bwMode="auto">
          <a:xfrm>
            <a:off x="107504" y="997691"/>
            <a:ext cx="8991631" cy="46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1124744"/>
            <a:ext cx="4320480" cy="738664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Puede establecer la </a:t>
            </a:r>
            <a:r>
              <a:rPr lang="es-PE" sz="1400" b="1" dirty="0" smtClean="0">
                <a:latin typeface="+mn-lt"/>
              </a:rPr>
              <a:t>fecha y hora de vencimiento </a:t>
            </a:r>
            <a:r>
              <a:rPr lang="es-PE" sz="1400" dirty="0" smtClean="0">
                <a:latin typeface="+mn-lt"/>
              </a:rPr>
              <a:t>para el envío de trabajos y/o actividades. Los envíos realizados luego de ello, se visualizarán, pero como tarde.</a:t>
            </a:r>
            <a:endParaRPr lang="es-PE" sz="1400" b="1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4562544"/>
            <a:ext cx="3125486" cy="738664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Usted puede editar los </a:t>
            </a:r>
            <a:r>
              <a:rPr lang="es-PE" sz="1400" b="1" dirty="0">
                <a:latin typeface="+mn-lt"/>
              </a:rPr>
              <a:t>D</a:t>
            </a:r>
            <a:r>
              <a:rPr lang="es-PE" sz="1400" b="1" dirty="0" smtClean="0">
                <a:latin typeface="+mn-lt"/>
              </a:rPr>
              <a:t>etalles de envío</a:t>
            </a:r>
            <a:r>
              <a:rPr lang="es-PE" sz="1400" dirty="0" smtClean="0">
                <a:latin typeface="+mn-lt"/>
              </a:rPr>
              <a:t>, </a:t>
            </a:r>
            <a:r>
              <a:rPr lang="es-PE" sz="1400" b="1" dirty="0" smtClean="0">
                <a:latin typeface="+mn-lt"/>
              </a:rPr>
              <a:t>Opciones de calificación </a:t>
            </a:r>
            <a:r>
              <a:rPr lang="es-PE" sz="1400" dirty="0" smtClean="0">
                <a:latin typeface="+mn-lt"/>
              </a:rPr>
              <a:t>y </a:t>
            </a:r>
            <a:r>
              <a:rPr lang="es-PE" sz="1400" b="1" dirty="0" smtClean="0">
                <a:latin typeface="+mn-lt"/>
              </a:rPr>
              <a:t>Visualización de calificaciones</a:t>
            </a:r>
          </a:p>
        </p:txBody>
      </p:sp>
      <p:sp>
        <p:nvSpPr>
          <p:cNvPr id="6" name="5 Decágono"/>
          <p:cNvSpPr/>
          <p:nvPr/>
        </p:nvSpPr>
        <p:spPr>
          <a:xfrm>
            <a:off x="4499992" y="90872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8" name="7 Decágono"/>
          <p:cNvSpPr/>
          <p:nvPr/>
        </p:nvSpPr>
        <p:spPr>
          <a:xfrm>
            <a:off x="2915816" y="436510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2483768" y="4365104"/>
            <a:ext cx="216024" cy="104621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>
            <a:off x="5220072" y="6021288"/>
            <a:ext cx="280831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PE" sz="1600" dirty="0" smtClean="0"/>
              <a:t>Revisemos estos tres enlaces de color azul a continuación…</a:t>
            </a:r>
            <a:endParaRPr lang="es-PE" sz="1600" dirty="0"/>
          </a:p>
        </p:txBody>
      </p:sp>
      <p:sp>
        <p:nvSpPr>
          <p:cNvPr id="10" name="9 Estrella de 5 puntas"/>
          <p:cNvSpPr/>
          <p:nvPr/>
        </p:nvSpPr>
        <p:spPr>
          <a:xfrm>
            <a:off x="5234372" y="5733256"/>
            <a:ext cx="273732" cy="216024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CuadroTexto"/>
          <p:cNvSpPr txBox="1"/>
          <p:nvPr/>
        </p:nvSpPr>
        <p:spPr>
          <a:xfrm>
            <a:off x="2843809" y="3121804"/>
            <a:ext cx="2448271" cy="523220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Puede establecer el </a:t>
            </a:r>
            <a:r>
              <a:rPr lang="es-PE" sz="1400" b="1" dirty="0" smtClean="0">
                <a:latin typeface="+mn-lt"/>
              </a:rPr>
              <a:t>puntaje máximo</a:t>
            </a:r>
            <a:r>
              <a:rPr lang="es-PE" sz="1400" dirty="0" smtClean="0">
                <a:latin typeface="+mn-lt"/>
              </a:rPr>
              <a:t> de la actividad.</a:t>
            </a:r>
            <a:endParaRPr lang="es-PE" sz="1400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5536" y="3183359"/>
            <a:ext cx="2196244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2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5" name="14 Decágono"/>
          <p:cNvSpPr/>
          <p:nvPr/>
        </p:nvSpPr>
        <p:spPr>
          <a:xfrm>
            <a:off x="2699792" y="2924944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8" name="17 Decágono"/>
          <p:cNvSpPr/>
          <p:nvPr/>
        </p:nvSpPr>
        <p:spPr>
          <a:xfrm>
            <a:off x="5508104" y="5733256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1848599"/>
            <a:ext cx="2464101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32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2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2440" r="3611" b="24556"/>
          <a:stretch/>
        </p:blipFill>
        <p:spPr bwMode="auto">
          <a:xfrm>
            <a:off x="107504" y="527824"/>
            <a:ext cx="8712968" cy="605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8496" y="2146067"/>
            <a:ext cx="1549368" cy="8376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28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9491" y="484229"/>
            <a:ext cx="1584176" cy="50405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3995936" y="1466200"/>
            <a:ext cx="3960440" cy="11079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La </a:t>
            </a:r>
            <a:r>
              <a:rPr lang="en-US" sz="1600" dirty="0" err="1" smtClean="0"/>
              <a:t>actividad</a:t>
            </a:r>
            <a:r>
              <a:rPr lang="en-US" sz="1600" dirty="0" smtClean="0"/>
              <a:t> </a:t>
            </a:r>
            <a:r>
              <a:rPr lang="en-US" sz="1600" dirty="0" err="1" smtClean="0"/>
              <a:t>creada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alumnos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manera</a:t>
            </a:r>
            <a:r>
              <a:rPr lang="en-US" sz="1600" dirty="0" smtClean="0"/>
              <a:t> </a:t>
            </a:r>
            <a:r>
              <a:rPr lang="en-US" sz="1600" b="1" dirty="0" smtClean="0"/>
              <a:t>individual o </a:t>
            </a:r>
            <a:r>
              <a:rPr lang="en-US" sz="1600" b="1" dirty="0" err="1" smtClean="0"/>
              <a:t>grupal</a:t>
            </a:r>
            <a:r>
              <a:rPr lang="en-US" sz="1600" dirty="0" smtClean="0"/>
              <a:t>. </a:t>
            </a:r>
            <a:r>
              <a:rPr lang="en-US" sz="1600" dirty="0" err="1" smtClean="0"/>
              <a:t>Seleccione</a:t>
            </a:r>
            <a:r>
              <a:rPr lang="en-US" sz="1600" dirty="0" smtClean="0"/>
              <a:t> </a:t>
            </a:r>
            <a:r>
              <a:rPr lang="en-US" sz="1600" dirty="0" err="1" smtClean="0"/>
              <a:t>cualquiera</a:t>
            </a:r>
            <a:r>
              <a:rPr lang="en-US" sz="1600" dirty="0" smtClean="0"/>
              <a:t> de las dos </a:t>
            </a:r>
            <a:r>
              <a:rPr lang="en-US" sz="1600" dirty="0" err="1" smtClean="0"/>
              <a:t>opciones</a:t>
            </a:r>
            <a:r>
              <a:rPr lang="en-US" sz="1600" dirty="0" smtClean="0"/>
              <a:t>  </a:t>
            </a:r>
            <a:r>
              <a:rPr lang="en-US" sz="1600" dirty="0" err="1" smtClean="0"/>
              <a:t>según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considere</a:t>
            </a:r>
            <a:endParaRPr lang="es-PE" sz="1600" dirty="0"/>
          </a:p>
        </p:txBody>
      </p:sp>
      <p:sp>
        <p:nvSpPr>
          <p:cNvPr id="13" name="12 Decágono"/>
          <p:cNvSpPr/>
          <p:nvPr/>
        </p:nvSpPr>
        <p:spPr>
          <a:xfrm>
            <a:off x="3779912" y="1412776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023360" y="2582669"/>
            <a:ext cx="3952056" cy="8309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También</a:t>
            </a:r>
            <a:r>
              <a:rPr lang="en-US" sz="1600" dirty="0" smtClean="0"/>
              <a:t> puede </a:t>
            </a:r>
            <a:r>
              <a:rPr lang="en-US" sz="1600" dirty="0" err="1" smtClean="0"/>
              <a:t>determinar</a:t>
            </a:r>
            <a:r>
              <a:rPr lang="en-US" sz="1600" dirty="0" smtClean="0"/>
              <a:t>  la </a:t>
            </a:r>
            <a:r>
              <a:rPr lang="en-US" sz="1600" b="1" dirty="0" smtClean="0"/>
              <a:t>cantidad de </a:t>
            </a:r>
            <a:r>
              <a:rPr lang="en-US" sz="1600" b="1" dirty="0" err="1" smtClean="0"/>
              <a:t>intentos</a:t>
            </a:r>
            <a:r>
              <a:rPr lang="en-US" sz="1600" b="1" dirty="0" smtClean="0"/>
              <a:t> </a:t>
            </a:r>
            <a:r>
              <a:rPr lang="en-US" sz="1600" dirty="0" smtClean="0"/>
              <a:t>que los alumnos </a:t>
            </a:r>
            <a:r>
              <a:rPr lang="en-US" sz="1600" dirty="0" err="1" smtClean="0"/>
              <a:t>tienen</a:t>
            </a:r>
            <a:r>
              <a:rPr lang="en-US" sz="1600" dirty="0" smtClean="0"/>
              <a:t> para enviar sus actividades.</a:t>
            </a:r>
            <a:endParaRPr lang="es-PE" sz="1600" dirty="0"/>
          </a:p>
        </p:txBody>
      </p:sp>
      <p:sp>
        <p:nvSpPr>
          <p:cNvPr id="14" name="13 Decágono"/>
          <p:cNvSpPr/>
          <p:nvPr/>
        </p:nvSpPr>
        <p:spPr>
          <a:xfrm>
            <a:off x="3779912" y="2420888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23360" y="3547883"/>
            <a:ext cx="3952056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/>
              <a:t>Tendr</a:t>
            </a:r>
            <a:r>
              <a:rPr lang="en-US" sz="1600" dirty="0" err="1"/>
              <a:t>á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la </a:t>
            </a:r>
            <a:r>
              <a:rPr lang="en-US" sz="1600" dirty="0" err="1" smtClean="0"/>
              <a:t>alternativa</a:t>
            </a:r>
            <a:r>
              <a:rPr lang="en-US" sz="1600" dirty="0" smtClean="0"/>
              <a:t> de trabajar el </a:t>
            </a:r>
            <a:r>
              <a:rPr lang="en-US" sz="1600" b="1" dirty="0" err="1" smtClean="0"/>
              <a:t>SafeAssign</a:t>
            </a:r>
            <a:r>
              <a:rPr lang="en-US" sz="1600" dirty="0" smtClean="0"/>
              <a:t>. </a:t>
            </a:r>
            <a:r>
              <a:rPr lang="en-US" sz="1600" dirty="0" err="1" smtClean="0"/>
              <a:t>Herramienta</a:t>
            </a:r>
            <a:r>
              <a:rPr lang="en-US" sz="1600" dirty="0" smtClean="0"/>
              <a:t> </a:t>
            </a:r>
            <a:r>
              <a:rPr lang="en-US" sz="1600" dirty="0" err="1" smtClean="0"/>
              <a:t>antiplagio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ofrece</a:t>
            </a:r>
            <a:r>
              <a:rPr lang="en-US" sz="1600" dirty="0" smtClean="0"/>
              <a:t> el </a:t>
            </a:r>
            <a:r>
              <a:rPr lang="en-US" sz="1600" dirty="0" err="1" smtClean="0"/>
              <a:t>porcentaje</a:t>
            </a:r>
            <a:r>
              <a:rPr lang="en-US" sz="1600" dirty="0" smtClean="0"/>
              <a:t> de </a:t>
            </a:r>
            <a:r>
              <a:rPr lang="en-US" sz="1600" dirty="0" err="1" smtClean="0"/>
              <a:t>copia</a:t>
            </a:r>
            <a:r>
              <a:rPr lang="en-US" sz="1600" dirty="0" smtClean="0"/>
              <a:t> </a:t>
            </a:r>
            <a:r>
              <a:rPr lang="en-US" sz="1600" dirty="0" err="1" smtClean="0"/>
              <a:t>existente</a:t>
            </a:r>
            <a:r>
              <a:rPr lang="en-US" sz="1600" dirty="0" smtClean="0"/>
              <a:t>. Para </a:t>
            </a:r>
            <a:r>
              <a:rPr lang="en-US" sz="1600" dirty="0" err="1" smtClean="0"/>
              <a:t>hacer</a:t>
            </a:r>
            <a:r>
              <a:rPr lang="en-US" sz="1600" dirty="0" smtClean="0"/>
              <a:t> </a:t>
            </a:r>
            <a:r>
              <a:rPr lang="en-US" sz="1600" dirty="0" err="1" smtClean="0"/>
              <a:t>uso</a:t>
            </a:r>
            <a:r>
              <a:rPr lang="en-US" sz="1600" dirty="0" smtClean="0"/>
              <a:t> de esta </a:t>
            </a:r>
            <a:r>
              <a:rPr lang="en-US" sz="1600" dirty="0" err="1" smtClean="0"/>
              <a:t>herramienta</a:t>
            </a:r>
            <a:r>
              <a:rPr lang="en-US" sz="1600" dirty="0" smtClean="0"/>
              <a:t>, </a:t>
            </a:r>
            <a:r>
              <a:rPr lang="en-US" sz="1600" dirty="0" err="1" smtClean="0"/>
              <a:t>dar</a:t>
            </a:r>
            <a:r>
              <a:rPr lang="en-US" sz="1600" dirty="0" smtClean="0"/>
              <a:t> seleccionar </a:t>
            </a:r>
            <a:r>
              <a:rPr lang="en-US" sz="1600" dirty="0" err="1" smtClean="0"/>
              <a:t>en</a:t>
            </a:r>
            <a:r>
              <a:rPr lang="en-US" sz="1600" dirty="0" smtClean="0"/>
              <a:t> la opción. </a:t>
            </a:r>
            <a:endParaRPr lang="es-PE" sz="1600" dirty="0"/>
          </a:p>
        </p:txBody>
      </p:sp>
      <p:sp>
        <p:nvSpPr>
          <p:cNvPr id="16" name="15 Decágono"/>
          <p:cNvSpPr/>
          <p:nvPr/>
        </p:nvSpPr>
        <p:spPr>
          <a:xfrm>
            <a:off x="3771528" y="326899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820939" y="3933056"/>
            <a:ext cx="360040" cy="3702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98496" y="3186907"/>
            <a:ext cx="1549368" cy="45351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851371" y="5733255"/>
            <a:ext cx="272153" cy="29822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0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22" name="21 Decágono"/>
          <p:cNvSpPr/>
          <p:nvPr/>
        </p:nvSpPr>
        <p:spPr>
          <a:xfrm>
            <a:off x="1479651" y="2129771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3" name="22 Decágono"/>
          <p:cNvSpPr/>
          <p:nvPr/>
        </p:nvSpPr>
        <p:spPr>
          <a:xfrm>
            <a:off x="1479651" y="3179293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4" name="23 Decágono"/>
          <p:cNvSpPr/>
          <p:nvPr/>
        </p:nvSpPr>
        <p:spPr>
          <a:xfrm>
            <a:off x="1580590" y="4303287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019472" y="6273225"/>
            <a:ext cx="3952056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/>
              <a:t>Seleccionar la opción para que los alumnos reciban sus informes de </a:t>
            </a:r>
            <a:r>
              <a:rPr lang="es-PE" sz="1600" dirty="0" err="1" smtClean="0"/>
              <a:t>originialidad</a:t>
            </a:r>
            <a:r>
              <a:rPr lang="es-PE" sz="1600" dirty="0" smtClean="0"/>
              <a:t>.</a:t>
            </a:r>
            <a:endParaRPr lang="es-PE" sz="1600" dirty="0"/>
          </a:p>
        </p:txBody>
      </p:sp>
      <p:sp>
        <p:nvSpPr>
          <p:cNvPr id="26" name="25 Decágono"/>
          <p:cNvSpPr/>
          <p:nvPr/>
        </p:nvSpPr>
        <p:spPr>
          <a:xfrm>
            <a:off x="3735328" y="6298188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7" name="26 Decágono"/>
          <p:cNvSpPr/>
          <p:nvPr/>
        </p:nvSpPr>
        <p:spPr>
          <a:xfrm>
            <a:off x="1510464" y="6007197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5" grpId="0" animBg="1"/>
      <p:bldP spid="14" grpId="0" animBg="1"/>
      <p:bldP spid="11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1814" r="2981" b="24630"/>
          <a:stretch/>
        </p:blipFill>
        <p:spPr bwMode="auto">
          <a:xfrm>
            <a:off x="164834" y="1061205"/>
            <a:ext cx="8784700" cy="40155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2846546"/>
            <a:ext cx="4320480" cy="7694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90262" y="1556792"/>
            <a:ext cx="1584176" cy="43204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4985811" y="2846546"/>
            <a:ext cx="3528392" cy="830997"/>
          </a:xfrm>
          <a:prstGeom prst="wedgeRectCallout">
            <a:avLst>
              <a:gd name="adj1" fmla="val -59875"/>
              <a:gd name="adj2" fmla="val 5338"/>
            </a:avLst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Si selecciona la primera opción podrá corregir </a:t>
            </a:r>
            <a:r>
              <a:rPr lang="en-US" sz="1600" b="1" dirty="0" smtClean="0"/>
              <a:t>sin saber </a:t>
            </a:r>
            <a:r>
              <a:rPr lang="en-US" sz="1600" dirty="0" smtClean="0"/>
              <a:t>qué alumno se lo envió. </a:t>
            </a:r>
            <a:endParaRPr lang="es-PE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41430" y="5711770"/>
            <a:ext cx="6912768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Estas alternativas son </a:t>
            </a:r>
            <a:r>
              <a:rPr lang="en-US" sz="1600" b="1" dirty="0" smtClean="0"/>
              <a:t>opcionales, </a:t>
            </a:r>
            <a:r>
              <a:rPr lang="en-US" sz="1600" dirty="0" smtClean="0"/>
              <a:t>si usted no desea trabajar con ninguna de </a:t>
            </a:r>
            <a:r>
              <a:rPr lang="en-US" sz="1600" dirty="0" smtClean="0"/>
              <a:t>ellas </a:t>
            </a:r>
            <a:r>
              <a:rPr lang="en-US" sz="1600" dirty="0" smtClean="0"/>
              <a:t>puede continuar visualizando los otros detalles. </a:t>
            </a:r>
            <a:endParaRPr lang="es-PE" sz="1600" dirty="0"/>
          </a:p>
        </p:txBody>
      </p:sp>
      <p:sp>
        <p:nvSpPr>
          <p:cNvPr id="10" name="9 Decágono"/>
          <p:cNvSpPr/>
          <p:nvPr/>
        </p:nvSpPr>
        <p:spPr>
          <a:xfrm>
            <a:off x="179512" y="270253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3586725"/>
            <a:ext cx="4320480" cy="7694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2" name="11 Decágono"/>
          <p:cNvSpPr/>
          <p:nvPr/>
        </p:nvSpPr>
        <p:spPr>
          <a:xfrm>
            <a:off x="121050" y="3615987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06003" y="3913875"/>
            <a:ext cx="3528392" cy="1077218"/>
          </a:xfrm>
          <a:prstGeom prst="wedgeRectCallout">
            <a:avLst>
              <a:gd name="adj1" fmla="val -60884"/>
              <a:gd name="adj2" fmla="val -38963"/>
            </a:avLst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Si selecciona la </a:t>
            </a:r>
            <a:r>
              <a:rPr lang="en-US" sz="1600" dirty="0" smtClean="0"/>
              <a:t>segunda </a:t>
            </a:r>
            <a:r>
              <a:rPr lang="en-US" sz="1600" dirty="0" smtClean="0"/>
              <a:t>opción podrá </a:t>
            </a:r>
            <a:r>
              <a:rPr lang="en-US" sz="1600" b="1" dirty="0" smtClean="0"/>
              <a:t>delegar</a:t>
            </a:r>
            <a:r>
              <a:rPr lang="en-US" sz="1600" dirty="0" smtClean="0"/>
              <a:t> la responsabilidad a otro </a:t>
            </a:r>
            <a:r>
              <a:rPr lang="en-US" sz="1600" dirty="0" smtClean="0"/>
              <a:t>evaluador </a:t>
            </a:r>
            <a:r>
              <a:rPr lang="en-US" sz="1600" dirty="0" smtClean="0"/>
              <a:t>adicional (jefe de práctica</a:t>
            </a:r>
            <a:r>
              <a:rPr lang="en-US" sz="1600" dirty="0"/>
              <a:t> </a:t>
            </a:r>
            <a:r>
              <a:rPr lang="en-US" sz="1600" dirty="0" smtClean="0"/>
              <a:t>por ejemplo)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7216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38374" r="3673" b="14397"/>
          <a:stretch/>
        </p:blipFill>
        <p:spPr bwMode="auto">
          <a:xfrm>
            <a:off x="176924" y="1054388"/>
            <a:ext cx="8812697" cy="44628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63688" y="2996952"/>
            <a:ext cx="1656184" cy="110799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6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07504" y="1844824"/>
            <a:ext cx="2016224" cy="50405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3563888" y="4293096"/>
            <a:ext cx="4176464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Puede </a:t>
            </a:r>
            <a:r>
              <a:rPr lang="en-US" sz="1600" dirty="0" err="1" smtClean="0"/>
              <a:t>elegir</a:t>
            </a:r>
            <a:r>
              <a:rPr lang="en-US" sz="1600" dirty="0" smtClean="0"/>
              <a:t> </a:t>
            </a:r>
            <a:r>
              <a:rPr lang="en-US" sz="1600" dirty="0" err="1" smtClean="0"/>
              <a:t>cómo</a:t>
            </a:r>
            <a:r>
              <a:rPr lang="en-US" sz="1600" dirty="0" smtClean="0"/>
              <a:t> </a:t>
            </a:r>
            <a:r>
              <a:rPr lang="en-US" sz="1600" dirty="0" err="1" smtClean="0"/>
              <a:t>mostrar</a:t>
            </a:r>
            <a:r>
              <a:rPr lang="en-US" sz="1600" dirty="0" smtClean="0"/>
              <a:t> las calificaciones que va </a:t>
            </a:r>
            <a:r>
              <a:rPr lang="en-US" sz="1600" dirty="0" err="1" smtClean="0"/>
              <a:t>colocando</a:t>
            </a:r>
            <a:r>
              <a:rPr lang="en-US" sz="1600" dirty="0" smtClean="0"/>
              <a:t> a </a:t>
            </a:r>
            <a:r>
              <a:rPr lang="en-US" sz="1600" dirty="0" err="1" smtClean="0"/>
              <a:t>partir</a:t>
            </a:r>
            <a:r>
              <a:rPr lang="en-US" sz="1600" dirty="0" smtClean="0"/>
              <a:t> de </a:t>
            </a:r>
            <a:r>
              <a:rPr lang="en-US" sz="1600" dirty="0" err="1" smtClean="0"/>
              <a:t>estas</a:t>
            </a:r>
            <a:r>
              <a:rPr lang="en-US" sz="1600" dirty="0" smtClean="0"/>
              <a:t> </a:t>
            </a:r>
            <a:r>
              <a:rPr lang="en-US" sz="1600" dirty="0" err="1" smtClean="0"/>
              <a:t>opciones</a:t>
            </a:r>
            <a:r>
              <a:rPr lang="en-US" sz="1600" dirty="0" smtClean="0"/>
              <a:t>.</a:t>
            </a:r>
            <a:endParaRPr lang="es-PE" sz="1600" dirty="0"/>
          </a:p>
        </p:txBody>
      </p:sp>
      <p:sp>
        <p:nvSpPr>
          <p:cNvPr id="10" name="9 Decágono"/>
          <p:cNvSpPr/>
          <p:nvPr/>
        </p:nvSpPr>
        <p:spPr>
          <a:xfrm>
            <a:off x="1619672" y="2921219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Decágono"/>
          <p:cNvSpPr/>
          <p:nvPr/>
        </p:nvSpPr>
        <p:spPr>
          <a:xfrm>
            <a:off x="3347864" y="4149080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" y="1529286"/>
            <a:ext cx="8923145" cy="3659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067944" y="1350060"/>
            <a:ext cx="4824535" cy="830997"/>
          </a:xfrm>
          <a:prstGeom prst="wedgeRectCallout">
            <a:avLst>
              <a:gd name="adj1" fmla="val -50699"/>
              <a:gd name="adj2" fmla="val 1281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600" dirty="0" smtClean="0">
                <a:latin typeface="+mn-lt"/>
              </a:rPr>
              <a:t>Así como lo aprendimos anteriormente, aquí también se puede </a:t>
            </a:r>
            <a:r>
              <a:rPr lang="es-PE" sz="1600" b="1" dirty="0" smtClean="0">
                <a:latin typeface="+mn-lt"/>
              </a:rPr>
              <a:t>delimitar la fecha y hora </a:t>
            </a:r>
            <a:r>
              <a:rPr lang="es-PE" sz="1600" dirty="0" smtClean="0">
                <a:latin typeface="+mn-lt"/>
              </a:rPr>
              <a:t>en la que esté disponible (visible) la actividad para los alumnos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4634552"/>
            <a:ext cx="4179387" cy="830997"/>
          </a:xfrm>
          <a:prstGeom prst="wedgeRectCallout">
            <a:avLst>
              <a:gd name="adj1" fmla="val -42048"/>
              <a:gd name="adj2" fmla="val -12546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600" dirty="0" smtClean="0">
                <a:latin typeface="+mn-lt"/>
              </a:rPr>
              <a:t>Puede activar esta solicitud para </a:t>
            </a:r>
            <a:r>
              <a:rPr lang="es-PE" sz="1600" b="1" dirty="0" smtClean="0">
                <a:latin typeface="+mn-lt"/>
              </a:rPr>
              <a:t>monitorear el número de alumnos </a:t>
            </a:r>
            <a:r>
              <a:rPr lang="es-PE" sz="1600" dirty="0" smtClean="0">
                <a:latin typeface="+mn-lt"/>
              </a:rPr>
              <a:t>que han visualizado o ingresado a esta actividad</a:t>
            </a:r>
            <a:r>
              <a:rPr lang="es-PE" sz="1400" dirty="0" smtClean="0"/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235523" y="5373216"/>
            <a:ext cx="2584949" cy="584775"/>
          </a:xfrm>
          <a:prstGeom prst="wedgeRectCallout">
            <a:avLst>
              <a:gd name="adj1" fmla="val 29285"/>
              <a:gd name="adj2" fmla="val -117206"/>
            </a:avLst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600" dirty="0" smtClean="0">
                <a:latin typeface="+mn-lt"/>
              </a:rPr>
              <a:t>Luego de seguir los pasos previos, dar clic en </a:t>
            </a:r>
            <a:r>
              <a:rPr lang="es-PE" sz="1600" b="1" dirty="0" smtClean="0">
                <a:latin typeface="+mn-lt"/>
              </a:rPr>
              <a:t>enviar</a:t>
            </a:r>
            <a:r>
              <a:rPr lang="es-PE" sz="1400" b="1" dirty="0" smtClean="0"/>
              <a:t>. </a:t>
            </a:r>
          </a:p>
        </p:txBody>
      </p:sp>
      <p:sp>
        <p:nvSpPr>
          <p:cNvPr id="11" name="10 Decágono"/>
          <p:cNvSpPr/>
          <p:nvPr/>
        </p:nvSpPr>
        <p:spPr>
          <a:xfrm>
            <a:off x="3923928" y="1196752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2" name="11 Decágono"/>
          <p:cNvSpPr/>
          <p:nvPr/>
        </p:nvSpPr>
        <p:spPr>
          <a:xfrm>
            <a:off x="130389" y="4342261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30680" y="2718212"/>
            <a:ext cx="3494835" cy="7694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44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3" name="12 Decágono"/>
          <p:cNvSpPr/>
          <p:nvPr/>
        </p:nvSpPr>
        <p:spPr>
          <a:xfrm>
            <a:off x="5803475" y="5352365"/>
            <a:ext cx="288032" cy="288032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nvío de actividades&amp;quot;&quot;/&gt;&lt;property id=&quot;20307&quot; value=&quot;26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74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71&quot;/&gt;&lt;/object&gt;&lt;object type=&quot;3&quot; unique_id=&quot;10016&quot;&gt;&lt;property id=&quot;20148&quot; value=&quot;5&quot;/&gt;&lt;property id=&quot;20300&quot; value=&quot;Slide 14&quot;/&gt;&lt;property id=&quot;20307&quot; value=&quot;272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719</Words>
  <Application>Microsoft Office PowerPoint</Application>
  <PresentationFormat>Presentación en pantalla (4:3)</PresentationFormat>
  <Paragraphs>93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Envío de 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Envío de trabajos</dc:title>
  <dc:creator>soporte</dc:creator>
  <cp:lastModifiedBy>Soria Cubas Miguel Sebastian</cp:lastModifiedBy>
  <cp:revision>66</cp:revision>
  <dcterms:created xsi:type="dcterms:W3CDTF">2016-06-24T20:13:59Z</dcterms:created>
  <dcterms:modified xsi:type="dcterms:W3CDTF">2016-07-21T00:05:46Z</dcterms:modified>
</cp:coreProperties>
</file>