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7" r:id="rId4"/>
    <p:sldId id="280" r:id="rId5"/>
    <p:sldId id="269" r:id="rId6"/>
    <p:sldId id="270" r:id="rId7"/>
    <p:sldId id="274" r:id="rId8"/>
    <p:sldId id="275" r:id="rId9"/>
    <p:sldId id="277" r:id="rId10"/>
    <p:sldId id="271" r:id="rId11"/>
    <p:sldId id="272" r:id="rId12"/>
    <p:sldId id="281" r:id="rId13"/>
  </p:sldIdLst>
  <p:sldSz cx="9144000" cy="6858000" type="screen4x3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F6BA8-70B1-4F59-9A34-8AD539FB6447}" type="datetimeFigureOut">
              <a:rPr lang="es-PE" smtClean="0"/>
              <a:t>17/07/2017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8AFBD-1C9D-46D1-A402-EC1D5885649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64179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F6BA8-70B1-4F59-9A34-8AD539FB6447}" type="datetimeFigureOut">
              <a:rPr lang="es-PE" smtClean="0"/>
              <a:t>17/07/2017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8AFBD-1C9D-46D1-A402-EC1D5885649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6571252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F6BA8-70B1-4F59-9A34-8AD539FB6447}" type="datetimeFigureOut">
              <a:rPr lang="es-PE" smtClean="0"/>
              <a:t>17/07/2017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8AFBD-1C9D-46D1-A402-EC1D5885649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32820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F6BA8-70B1-4F59-9A34-8AD539FB6447}" type="datetimeFigureOut">
              <a:rPr lang="es-PE" smtClean="0"/>
              <a:t>17/07/2017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8AFBD-1C9D-46D1-A402-EC1D5885649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99748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F6BA8-70B1-4F59-9A34-8AD539FB6447}" type="datetimeFigureOut">
              <a:rPr lang="es-PE" smtClean="0"/>
              <a:t>17/07/2017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8AFBD-1C9D-46D1-A402-EC1D5885649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26578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F6BA8-70B1-4F59-9A34-8AD539FB6447}" type="datetimeFigureOut">
              <a:rPr lang="es-PE" smtClean="0"/>
              <a:t>17/07/2017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8AFBD-1C9D-46D1-A402-EC1D5885649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72212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F6BA8-70B1-4F59-9A34-8AD539FB6447}" type="datetimeFigureOut">
              <a:rPr lang="es-PE" smtClean="0"/>
              <a:t>17/07/2017</a:t>
            </a:fld>
            <a:endParaRPr lang="es-PE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8AFBD-1C9D-46D1-A402-EC1D5885649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51735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F6BA8-70B1-4F59-9A34-8AD539FB6447}" type="datetimeFigureOut">
              <a:rPr lang="es-PE" smtClean="0"/>
              <a:t>17/07/2017</a:t>
            </a:fld>
            <a:endParaRPr lang="es-PE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8AFBD-1C9D-46D1-A402-EC1D5885649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447216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F6BA8-70B1-4F59-9A34-8AD539FB6447}" type="datetimeFigureOut">
              <a:rPr lang="es-PE" smtClean="0"/>
              <a:t>17/07/2017</a:t>
            </a:fld>
            <a:endParaRPr lang="es-PE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8AFBD-1C9D-46D1-A402-EC1D5885649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342285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F6BA8-70B1-4F59-9A34-8AD539FB6447}" type="datetimeFigureOut">
              <a:rPr lang="es-PE" smtClean="0"/>
              <a:t>17/07/2017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8AFBD-1C9D-46D1-A402-EC1D5885649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82111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F6BA8-70B1-4F59-9A34-8AD539FB6447}" type="datetimeFigureOut">
              <a:rPr lang="es-PE" smtClean="0"/>
              <a:t>17/07/2017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8AFBD-1C9D-46D1-A402-EC1D5885649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08357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4F6BA8-70B1-4F59-9A34-8AD539FB6447}" type="datetimeFigureOut">
              <a:rPr lang="es-PE" smtClean="0"/>
              <a:t>17/07/2017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78AFBD-1C9D-46D1-A402-EC1D5885649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90479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1371600" y="260648"/>
            <a:ext cx="7772400" cy="1470025"/>
          </a:xfrm>
        </p:spPr>
        <p:txBody>
          <a:bodyPr>
            <a:normAutofit/>
          </a:bodyPr>
          <a:lstStyle/>
          <a:p>
            <a:r>
              <a:rPr lang="es-PE" sz="20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VII ENCUENTRO DE SERVICIOS PSICOPEDAGOGICOS</a:t>
            </a:r>
            <a:br>
              <a:rPr lang="es-PE" sz="20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</a:br>
            <a:r>
              <a:rPr lang="es-PE" sz="20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(Universidad de Lima)</a:t>
            </a:r>
            <a:endParaRPr lang="es-PE" sz="2000" b="1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>
          <a:xfrm>
            <a:off x="1949896" y="4509120"/>
            <a:ext cx="6400800" cy="1752600"/>
          </a:xfrm>
        </p:spPr>
        <p:txBody>
          <a:bodyPr>
            <a:normAutofit/>
          </a:bodyPr>
          <a:lstStyle/>
          <a:p>
            <a:endParaRPr lang="es-PE" b="1" dirty="0" smtClean="0">
              <a:solidFill>
                <a:srgbClr val="0070C0"/>
              </a:solidFill>
            </a:endParaRPr>
          </a:p>
          <a:p>
            <a:r>
              <a:rPr lang="es-PE" sz="24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Ps. Karina Chirinos Tragodara</a:t>
            </a:r>
          </a:p>
          <a:p>
            <a:r>
              <a:rPr lang="es-PE" sz="24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Universidad de Ciencias y Humanidades</a:t>
            </a:r>
          </a:p>
        </p:txBody>
      </p:sp>
      <p:sp>
        <p:nvSpPr>
          <p:cNvPr id="2" name="AutoShape 2" descr="Resultado de imagen para ciclo 0 uc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" name="Rectángulo 2"/>
          <p:cNvSpPr/>
          <p:nvPr/>
        </p:nvSpPr>
        <p:spPr>
          <a:xfrm>
            <a:off x="1261864" y="3789040"/>
            <a:ext cx="77768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2800" b="1" i="1" dirty="0" smtClean="0">
                <a:solidFill>
                  <a:srgbClr val="0070C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“Escuela </a:t>
            </a:r>
            <a:r>
              <a:rPr lang="es-PE" sz="2800" b="1" i="1" dirty="0">
                <a:solidFill>
                  <a:srgbClr val="0070C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Familia: Una estrategia  para potencializar aspectos socio afectivos en el </a:t>
            </a:r>
            <a:r>
              <a:rPr lang="es-PE" sz="2800" b="1" i="1" dirty="0" smtClean="0">
                <a:solidFill>
                  <a:srgbClr val="0070C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estudiante”. </a:t>
            </a:r>
            <a:endParaRPr lang="es-PE" sz="2800" b="1" i="1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pic>
        <p:nvPicPr>
          <p:cNvPr id="6" name="Imagen 5" descr="D:\Perfil\Pictures\FOTOS 2017\DSC01221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38"/>
          <a:stretch/>
        </p:blipFill>
        <p:spPr bwMode="auto">
          <a:xfrm>
            <a:off x="1261864" y="1493579"/>
            <a:ext cx="2592288" cy="177033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n 6" descr="D:\Perfil\Pictures\FOTOS 2017\DSC01229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08" r="8942" b="19204"/>
          <a:stretch/>
        </p:blipFill>
        <p:spPr bwMode="auto">
          <a:xfrm>
            <a:off x="6409320" y="1398558"/>
            <a:ext cx="2520280" cy="210439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n 7" descr="D:\Perfil\Pictures\FOTOS 2017\DSC01371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977558"/>
            <a:ext cx="2701416" cy="18834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72148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65312" y="587821"/>
            <a:ext cx="7355160" cy="608931"/>
          </a:xfrm>
        </p:spPr>
        <p:txBody>
          <a:bodyPr>
            <a:normAutofit/>
          </a:bodyPr>
          <a:lstStyle/>
          <a:p>
            <a:pPr algn="l"/>
            <a:r>
              <a:rPr lang="es-PE" sz="28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Resultado</a:t>
            </a:r>
            <a:endParaRPr lang="es-PE" sz="2800" b="1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Marcador de contenido 3"/>
          <p:cNvSpPr>
            <a:spLocks noGrp="1"/>
          </p:cNvSpPr>
          <p:nvPr>
            <p:ph idx="1"/>
          </p:nvPr>
        </p:nvSpPr>
        <p:spPr>
          <a:xfrm>
            <a:off x="1465312" y="1196752"/>
            <a:ext cx="7499176" cy="5112568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endParaRPr lang="es-PE" sz="1800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marL="0" indent="0" algn="just">
              <a:buNone/>
            </a:pPr>
            <a:endParaRPr lang="es-PE" sz="1800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marL="0" indent="0" algn="just">
              <a:buNone/>
            </a:pPr>
            <a:endParaRPr lang="es-PE" sz="1800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marL="0" indent="0" algn="just">
              <a:buNone/>
            </a:pPr>
            <a:endParaRPr lang="es-PE" sz="1800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marL="0" indent="0" algn="just">
              <a:buNone/>
            </a:pPr>
            <a:endParaRPr lang="es-PE" sz="1800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marL="0" indent="0" algn="just">
              <a:buNone/>
            </a:pPr>
            <a:endParaRPr lang="es-PE" sz="1800" b="1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algn="just"/>
            <a:r>
              <a:rPr lang="es-PE" sz="2600" dirty="0">
                <a:solidFill>
                  <a:srgbClr val="002060"/>
                </a:solidFill>
                <a:latin typeface="Arial Narrow" panose="020B0606020202030204" pitchFamily="34" charset="0"/>
              </a:rPr>
              <a:t>El resultado ha sido positivo, se han podido apreciar mejoras en la socialización y expresión de los afectos de los estudiantes gracias al trabajo en las diferentes sesiones en donde se ha fortalecido el vínculo entre padres e hijos dándole prioridad a los temas de autoestima, asertividad, empatía y relaciones interpersonales.</a:t>
            </a:r>
          </a:p>
          <a:p>
            <a:pPr marL="0" indent="0">
              <a:buNone/>
            </a:pPr>
            <a:endParaRPr lang="es-PE" sz="2600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algn="just"/>
            <a:r>
              <a:rPr lang="es-PE" sz="26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Se </a:t>
            </a:r>
            <a:r>
              <a:rPr lang="es-PE" sz="2600" dirty="0">
                <a:solidFill>
                  <a:srgbClr val="002060"/>
                </a:solidFill>
                <a:latin typeface="Arial Narrow" panose="020B0606020202030204" pitchFamily="34" charset="0"/>
              </a:rPr>
              <a:t>logró de igual manera que los estudiantes y padres puedan perdonar situaciones pasadas que aquejaban a la familia y obstaculizaban la relación entre padres e hijos.</a:t>
            </a:r>
          </a:p>
          <a:p>
            <a:pPr marL="0" indent="0">
              <a:buNone/>
            </a:pPr>
            <a:endParaRPr lang="es-PE" sz="2600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algn="just"/>
            <a:r>
              <a:rPr lang="es-PE" sz="26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Se </a:t>
            </a:r>
            <a:r>
              <a:rPr lang="es-PE" sz="2600" dirty="0">
                <a:solidFill>
                  <a:srgbClr val="002060"/>
                </a:solidFill>
                <a:latin typeface="Arial Narrow" panose="020B0606020202030204" pitchFamily="34" charset="0"/>
              </a:rPr>
              <a:t>trabajó además el proyecto de vida familiar en donde padres e hijos establecieron objetivos y metas alineados a sus intereses.</a:t>
            </a:r>
          </a:p>
          <a:p>
            <a:pPr marL="0" indent="0">
              <a:buNone/>
            </a:pPr>
            <a:r>
              <a:rPr lang="es-PE" sz="2600" dirty="0">
                <a:solidFill>
                  <a:srgbClr val="002060"/>
                </a:solidFill>
                <a:latin typeface="Arial Narrow" panose="020B0606020202030204" pitchFamily="34" charset="0"/>
              </a:rPr>
              <a:t> </a:t>
            </a:r>
          </a:p>
          <a:p>
            <a:pPr algn="just"/>
            <a:r>
              <a:rPr lang="es-PE" sz="26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Los </a:t>
            </a:r>
            <a:r>
              <a:rPr lang="es-PE" sz="2600" dirty="0">
                <a:solidFill>
                  <a:srgbClr val="002060"/>
                </a:solidFill>
                <a:latin typeface="Arial Narrow" panose="020B0606020202030204" pitchFamily="34" charset="0"/>
              </a:rPr>
              <a:t>padres y estudiantes se mostraron satisfechos con las sesiones desarrolladas  y respetaron el compromiso de asistir a todas las sesiones.</a:t>
            </a:r>
          </a:p>
          <a:p>
            <a:pPr marL="0" indent="0" algn="just">
              <a:buNone/>
            </a:pPr>
            <a:endParaRPr lang="es-PE" sz="18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marL="0" indent="0" algn="just">
              <a:buNone/>
            </a:pPr>
            <a:endParaRPr lang="es-PE" sz="1800" dirty="0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  <p:pic>
        <p:nvPicPr>
          <p:cNvPr id="5" name="Imagen 4" descr="D:\Perfil\Pictures\FOTOS 2017\DSC01449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76673"/>
            <a:ext cx="3456384" cy="1800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47400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65312" y="587821"/>
            <a:ext cx="7355160" cy="608931"/>
          </a:xfrm>
        </p:spPr>
        <p:txBody>
          <a:bodyPr>
            <a:normAutofit/>
          </a:bodyPr>
          <a:lstStyle/>
          <a:p>
            <a:pPr algn="l"/>
            <a:r>
              <a:rPr lang="es-PE" sz="28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Resultado</a:t>
            </a:r>
            <a:endParaRPr lang="es-PE" sz="2800" b="1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Marcador de contenido 3"/>
          <p:cNvSpPr>
            <a:spLocks noGrp="1"/>
          </p:cNvSpPr>
          <p:nvPr>
            <p:ph idx="1"/>
          </p:nvPr>
        </p:nvSpPr>
        <p:spPr>
          <a:xfrm>
            <a:off x="1465312" y="1196752"/>
            <a:ext cx="7499176" cy="511256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es-PE" sz="1800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marL="0" indent="0" algn="just">
              <a:buNone/>
            </a:pPr>
            <a:endParaRPr lang="es-PE" sz="1800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marL="0" indent="0" algn="just">
              <a:buNone/>
            </a:pPr>
            <a:endParaRPr lang="es-PE" sz="1800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marL="0" indent="0" algn="just">
              <a:buNone/>
            </a:pPr>
            <a:endParaRPr lang="es-PE" sz="1800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marL="0" indent="0" algn="just">
              <a:buNone/>
            </a:pPr>
            <a:endParaRPr lang="es-PE" sz="1800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marL="0" indent="0" algn="just">
              <a:buNone/>
            </a:pPr>
            <a:endParaRPr lang="es-PE" sz="1800" b="1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r>
              <a:rPr lang="es-PE" sz="1800" dirty="0">
                <a:solidFill>
                  <a:srgbClr val="002060"/>
                </a:solidFill>
                <a:latin typeface="Arial Narrow" panose="020B0606020202030204" pitchFamily="34" charset="0"/>
              </a:rPr>
              <a:t>El impacto del trabajo realizado el año pasado ha hecho que muchos padres acudan a las sesiones de este año, elevándose el número de familias que desean participar de la actividad.</a:t>
            </a:r>
          </a:p>
          <a:p>
            <a:pPr marL="0" indent="0">
              <a:buNone/>
            </a:pPr>
            <a:endParaRPr lang="es-PE" sz="1800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r>
              <a:rPr lang="es-PE" sz="1800" smtClean="0">
                <a:solidFill>
                  <a:srgbClr val="002060"/>
                </a:solidFill>
                <a:latin typeface="Arial Narrow" panose="020B0606020202030204" pitchFamily="34" charset="0"/>
              </a:rPr>
              <a:t>Un </a:t>
            </a:r>
            <a:r>
              <a:rPr lang="es-PE" sz="1800" dirty="0">
                <a:solidFill>
                  <a:srgbClr val="002060"/>
                </a:solidFill>
                <a:latin typeface="Arial Narrow" panose="020B0606020202030204" pitchFamily="34" charset="0"/>
              </a:rPr>
              <a:t>aspecto importante que debemos mencionar es que además de observarse mejoras en el comportamiento de los estudiantes en relación a lo socio afectivo, también se ha visto mejoras en la motivación y rendimiento académico, incluso en la asistencia a las clases.</a:t>
            </a:r>
            <a:endParaRPr lang="es-PE" sz="18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marL="0" indent="0" algn="just">
              <a:buNone/>
            </a:pPr>
            <a:endParaRPr lang="es-PE" sz="1800" dirty="0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  <p:pic>
        <p:nvPicPr>
          <p:cNvPr id="5" name="Imagen 4" descr="D:\Perfil\Desktop\FOTOS\taller en aula\IMG-20170505-WA000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196752"/>
            <a:ext cx="3994180" cy="19442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83832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s-PE" sz="4800" b="1" i="1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es-PE" sz="4800" b="1" i="1" dirty="0" smtClean="0">
                <a:solidFill>
                  <a:srgbClr val="0070C0"/>
                </a:solidFill>
              </a:rPr>
              <a:t>Muchas Gracias</a:t>
            </a:r>
          </a:p>
          <a:p>
            <a:pPr marL="0" indent="0" algn="ctr">
              <a:buNone/>
            </a:pPr>
            <a:endParaRPr lang="es-PE" sz="4800" i="1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es-PE" sz="3600" i="1" dirty="0" smtClean="0">
                <a:solidFill>
                  <a:srgbClr val="0070C0"/>
                </a:solidFill>
              </a:rPr>
              <a:t>Psicóloga Karina Chirinos Tragodara</a:t>
            </a:r>
          </a:p>
          <a:p>
            <a:pPr marL="0" indent="0" algn="ctr">
              <a:buNone/>
            </a:pPr>
            <a:r>
              <a:rPr lang="es-PE" sz="3600" i="1" dirty="0" smtClean="0">
                <a:solidFill>
                  <a:srgbClr val="0070C0"/>
                </a:solidFill>
              </a:rPr>
              <a:t>kchirinos@uch.edu.pe</a:t>
            </a:r>
            <a:endParaRPr lang="es-PE" sz="36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512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65312" y="587821"/>
            <a:ext cx="7355160" cy="608931"/>
          </a:xfrm>
        </p:spPr>
        <p:txBody>
          <a:bodyPr>
            <a:normAutofit/>
          </a:bodyPr>
          <a:lstStyle/>
          <a:p>
            <a:pPr algn="l"/>
            <a:r>
              <a:rPr lang="es-PE" sz="28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Descripción de la Actividad</a:t>
            </a:r>
            <a:endParaRPr lang="es-PE" sz="2800" b="1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Marcador de contenido 3"/>
          <p:cNvSpPr>
            <a:spLocks noGrp="1"/>
          </p:cNvSpPr>
          <p:nvPr>
            <p:ph idx="1"/>
          </p:nvPr>
        </p:nvSpPr>
        <p:spPr>
          <a:xfrm>
            <a:off x="1465312" y="3212976"/>
            <a:ext cx="7499176" cy="309634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PE" sz="1800" dirty="0">
                <a:solidFill>
                  <a:schemeClr val="tx2"/>
                </a:solidFill>
                <a:latin typeface="Arial Narrow" panose="020B0606020202030204" pitchFamily="34" charset="0"/>
              </a:rPr>
              <a:t>La Escuela de Familia es una de las actividades de la Oficina de Psicopedagogía y Tutoría de la </a:t>
            </a:r>
            <a:r>
              <a:rPr lang="es-PE" sz="18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Universidad </a:t>
            </a:r>
            <a:r>
              <a:rPr lang="es-PE" sz="1800" dirty="0">
                <a:solidFill>
                  <a:schemeClr val="tx2"/>
                </a:solidFill>
                <a:latin typeface="Arial Narrow" panose="020B0606020202030204" pitchFamily="34" charset="0"/>
              </a:rPr>
              <a:t>de Ciencias y Humanidades dirigida a los estudiantes de </a:t>
            </a:r>
            <a:r>
              <a:rPr lang="es-PE" sz="1800" b="1" dirty="0">
                <a:solidFill>
                  <a:schemeClr val="tx2"/>
                </a:solidFill>
                <a:latin typeface="Arial Narrow" panose="020B0606020202030204" pitchFamily="34" charset="0"/>
              </a:rPr>
              <a:t>tutoría inicial, de I a III ciclo, del turno mañana</a:t>
            </a:r>
            <a:r>
              <a:rPr lang="es-PE" sz="18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.</a:t>
            </a:r>
          </a:p>
          <a:p>
            <a:pPr marL="0" indent="0" algn="just">
              <a:buNone/>
            </a:pPr>
            <a:endParaRPr lang="es-PE" sz="1800" b="1" dirty="0">
              <a:solidFill>
                <a:schemeClr val="tx2"/>
              </a:solidFill>
              <a:latin typeface="Arial Narrow" panose="020B0606020202030204" pitchFamily="34" charset="0"/>
            </a:endParaRPr>
          </a:p>
          <a:p>
            <a:pPr marL="0" indent="0" algn="just">
              <a:buNone/>
            </a:pPr>
            <a:r>
              <a:rPr lang="es-PE" sz="18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Consideramos </a:t>
            </a:r>
            <a:r>
              <a:rPr lang="es-PE" sz="1800" dirty="0">
                <a:solidFill>
                  <a:schemeClr val="tx2"/>
                </a:solidFill>
                <a:latin typeface="Arial Narrow" panose="020B0606020202030204" pitchFamily="34" charset="0"/>
              </a:rPr>
              <a:t>que el trabajo con la familia del estudiante colabora en el conocimiento de la vida universitaria por parte de los miembros de la familia y así mismo colabora en la labor psicoeducativa ya que a través de las diferentes sesiones desarrolladas educamos a los padres y a los estudiantes en aspectos socio afectivos que colaboran en el mejoramiento o potencialización del vínculo entre ellos y al desarrollo de habilidades afectivas y sociales.</a:t>
            </a:r>
            <a:endParaRPr lang="es-PE" sz="1800" b="1" i="1" dirty="0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  <p:pic>
        <p:nvPicPr>
          <p:cNvPr id="5" name="Imagen 4" descr="D:\Perfil\Pictures\FOTOS 2017\DSC0136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788391"/>
            <a:ext cx="2979986" cy="24048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60232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65312" y="354852"/>
            <a:ext cx="7355160" cy="608931"/>
          </a:xfrm>
        </p:spPr>
        <p:txBody>
          <a:bodyPr>
            <a:normAutofit/>
          </a:bodyPr>
          <a:lstStyle/>
          <a:p>
            <a:pPr algn="l"/>
            <a:r>
              <a:rPr lang="es-PE" sz="28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Descripción de la Actividad</a:t>
            </a:r>
            <a:endParaRPr lang="es-PE" sz="2800" b="1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Marcador de contenido 3"/>
          <p:cNvSpPr>
            <a:spLocks noGrp="1"/>
          </p:cNvSpPr>
          <p:nvPr>
            <p:ph idx="1"/>
          </p:nvPr>
        </p:nvSpPr>
        <p:spPr>
          <a:xfrm>
            <a:off x="1465312" y="3212976"/>
            <a:ext cx="7499176" cy="3096344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s-PE" sz="1800" dirty="0">
                <a:solidFill>
                  <a:schemeClr val="tx2"/>
                </a:solidFill>
                <a:latin typeface="Arial Narrow" panose="020B0606020202030204" pitchFamily="34" charset="0"/>
              </a:rPr>
              <a:t>La Escuela de Familia es </a:t>
            </a:r>
            <a:r>
              <a:rPr lang="es-PE" sz="18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desarrollada en la Universidad de Ciencias </a:t>
            </a:r>
            <a:r>
              <a:rPr lang="es-PE" sz="1800" dirty="0">
                <a:solidFill>
                  <a:schemeClr val="tx2"/>
                </a:solidFill>
                <a:latin typeface="Arial Narrow" panose="020B0606020202030204" pitchFamily="34" charset="0"/>
              </a:rPr>
              <a:t>y Humanidades </a:t>
            </a:r>
            <a:r>
              <a:rPr lang="es-PE" sz="18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desde el año 2012, pero es desde el año 2016 que incluimos en las sesiones de Escuela de Familia a padres o apoderados y estudiantes,</a:t>
            </a:r>
            <a:endParaRPr lang="es-PE" sz="1800" b="1" dirty="0" smtClean="0">
              <a:solidFill>
                <a:schemeClr val="tx2"/>
              </a:solidFill>
              <a:latin typeface="Arial Narrow" panose="020B0606020202030204" pitchFamily="34" charset="0"/>
            </a:endParaRPr>
          </a:p>
          <a:p>
            <a:pPr marL="0" indent="0" algn="just">
              <a:buNone/>
            </a:pPr>
            <a:endParaRPr lang="es-PE" sz="1800" b="1" dirty="0" smtClean="0">
              <a:solidFill>
                <a:schemeClr val="tx2"/>
              </a:solidFill>
              <a:latin typeface="Arial Narrow" panose="020B0606020202030204" pitchFamily="34" charset="0"/>
            </a:endParaRPr>
          </a:p>
          <a:p>
            <a:pPr marL="0" indent="0" algn="just">
              <a:buNone/>
            </a:pPr>
            <a:r>
              <a:rPr lang="es-PE" sz="18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¿Por qué incluir a los estudiantes en las Escuelas de Familia?</a:t>
            </a:r>
          </a:p>
          <a:p>
            <a:pPr marL="0" indent="0" algn="just">
              <a:buNone/>
            </a:pPr>
            <a:r>
              <a:rPr lang="es-PE" sz="18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Porque estamos seguros que trabajando juntos, vivenciando los aprendizajes unidos podemos lograr más que si se trabaja con padres y estudiantes por separado.</a:t>
            </a:r>
          </a:p>
          <a:p>
            <a:pPr marL="0" indent="0" algn="just">
              <a:buNone/>
            </a:pPr>
            <a:r>
              <a:rPr lang="es-PE" sz="18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Se tom</a:t>
            </a:r>
            <a:r>
              <a:rPr lang="es-PE" sz="1800" dirty="0">
                <a:solidFill>
                  <a:schemeClr val="tx2"/>
                </a:solidFill>
                <a:latin typeface="Arial Narrow" panose="020B0606020202030204" pitchFamily="34" charset="0"/>
              </a:rPr>
              <a:t>ó</a:t>
            </a:r>
            <a:r>
              <a:rPr lang="es-PE" sz="18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 como referencia la metodología empleada por el Programa Familias Fuertes Amor y Límites de DEVIDA (Comisión Nacional para el Desarrollo y Vida sin Drogas)-Organización Panamericana para la Salud; </a:t>
            </a:r>
            <a:r>
              <a:rPr lang="es-PE" sz="1800" dirty="0" err="1" smtClean="0">
                <a:solidFill>
                  <a:schemeClr val="tx2"/>
                </a:solidFill>
                <a:latin typeface="Arial Narrow" panose="020B0606020202030204" pitchFamily="34" charset="0"/>
              </a:rPr>
              <a:t>Strengthening</a:t>
            </a:r>
            <a:r>
              <a:rPr lang="es-PE" sz="18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 </a:t>
            </a:r>
            <a:r>
              <a:rPr lang="es-PE" sz="1800" dirty="0" err="1" smtClean="0">
                <a:solidFill>
                  <a:schemeClr val="tx2"/>
                </a:solidFill>
                <a:latin typeface="Arial Narrow" panose="020B0606020202030204" pitchFamily="34" charset="0"/>
              </a:rPr>
              <a:t>Families</a:t>
            </a:r>
            <a:r>
              <a:rPr lang="es-PE" sz="18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 </a:t>
            </a:r>
            <a:r>
              <a:rPr lang="es-PE" sz="1800" dirty="0" err="1" smtClean="0">
                <a:solidFill>
                  <a:schemeClr val="tx2"/>
                </a:solidFill>
                <a:latin typeface="Arial Narrow" panose="020B0606020202030204" pitchFamily="34" charset="0"/>
              </a:rPr>
              <a:t>Program</a:t>
            </a:r>
            <a:r>
              <a:rPr lang="es-PE" sz="18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-Universidad Estatal de Iowa, 1992).</a:t>
            </a:r>
          </a:p>
          <a:p>
            <a:pPr marL="0" indent="0" algn="just">
              <a:buNone/>
            </a:pPr>
            <a:endParaRPr lang="es-PE" sz="1800" dirty="0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  <p:pic>
        <p:nvPicPr>
          <p:cNvPr id="5" name="Imagen 4" descr="D:\Perfil\Pictures\FOTOS 2017\DSC01455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836712"/>
            <a:ext cx="3495283" cy="22492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39693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65312" y="587821"/>
            <a:ext cx="7355160" cy="608931"/>
          </a:xfrm>
        </p:spPr>
        <p:txBody>
          <a:bodyPr>
            <a:normAutofit/>
          </a:bodyPr>
          <a:lstStyle/>
          <a:p>
            <a:pPr algn="l"/>
            <a:r>
              <a:rPr lang="es-PE" sz="28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Descripción de la Actividad</a:t>
            </a:r>
            <a:endParaRPr lang="es-PE" sz="2800" b="1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pic>
        <p:nvPicPr>
          <p:cNvPr id="6" name="Imagen 5" descr="C:\Users\Tutoria\AppData\Local\Temp\Rar$DIa1.772\DSC0155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7" y="692696"/>
            <a:ext cx="3384376" cy="253802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Marcador de contenido 3"/>
          <p:cNvSpPr>
            <a:spLocks noGrp="1"/>
          </p:cNvSpPr>
          <p:nvPr>
            <p:ph idx="1"/>
          </p:nvPr>
        </p:nvSpPr>
        <p:spPr>
          <a:xfrm>
            <a:off x="1465312" y="2348880"/>
            <a:ext cx="7499176" cy="3816424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es-PE" sz="21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Justificación: </a:t>
            </a:r>
          </a:p>
          <a:p>
            <a:pPr marL="0" indent="0" algn="just">
              <a:buNone/>
            </a:pPr>
            <a:endParaRPr lang="es-PE" sz="2100" dirty="0">
              <a:solidFill>
                <a:schemeClr val="tx2"/>
              </a:solidFill>
              <a:latin typeface="Arial Narrow" panose="020B0606020202030204" pitchFamily="34" charset="0"/>
            </a:endParaRPr>
          </a:p>
          <a:p>
            <a:pPr marL="0" indent="0" algn="just">
              <a:buNone/>
            </a:pPr>
            <a:r>
              <a:rPr lang="es-PE" sz="21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Del 100% de estudiantes del turno mañana de tutoría inicial de I a III ciclo, el 89% vive con sus padres o con un apoderado.</a:t>
            </a:r>
          </a:p>
          <a:p>
            <a:pPr marL="0" indent="0" algn="just">
              <a:buNone/>
            </a:pPr>
            <a:endParaRPr lang="es-PE" sz="2100" dirty="0">
              <a:solidFill>
                <a:schemeClr val="tx2"/>
              </a:solidFill>
              <a:latin typeface="Arial Narrow" panose="020B0606020202030204" pitchFamily="34" charset="0"/>
            </a:endParaRPr>
          </a:p>
          <a:p>
            <a:pPr marL="0" indent="0" algn="just">
              <a:buNone/>
            </a:pPr>
            <a:r>
              <a:rPr lang="es-PE" sz="21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Del 100% de estudiantes que viven con sus padres o apoderados, el 92% considera que son un soporte emocional importante para su bienestar, sea que tengan relaciones saludables en la familia o no.</a:t>
            </a:r>
          </a:p>
          <a:p>
            <a:pPr marL="0" indent="0" algn="just">
              <a:buNone/>
            </a:pPr>
            <a:endParaRPr lang="es-PE" sz="2100" dirty="0">
              <a:solidFill>
                <a:schemeClr val="tx2"/>
              </a:solidFill>
              <a:latin typeface="Arial Narrow" panose="020B0606020202030204" pitchFamily="34" charset="0"/>
            </a:endParaRPr>
          </a:p>
          <a:p>
            <a:pPr marL="0" indent="0" algn="just">
              <a:buNone/>
            </a:pPr>
            <a:r>
              <a:rPr lang="es-PE" sz="21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Del 100% de estudiantes que viven con sus padres o apoderados, el 51% tienen dificultades en las relaciones son sus padres o apoderados.</a:t>
            </a:r>
          </a:p>
          <a:p>
            <a:pPr marL="0" indent="0" algn="just">
              <a:buNone/>
            </a:pPr>
            <a:endParaRPr lang="es-PE" sz="2100" dirty="0">
              <a:solidFill>
                <a:schemeClr val="tx2"/>
              </a:solidFill>
              <a:latin typeface="Arial Narrow" panose="020B0606020202030204" pitchFamily="34" charset="0"/>
            </a:endParaRPr>
          </a:p>
          <a:p>
            <a:pPr marL="0" indent="0" algn="just">
              <a:buNone/>
            </a:pPr>
            <a:r>
              <a:rPr lang="es-PE" sz="21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Del 100% de estudiantes que viven con sus padres o apoderados, el 75% de estudiantes son adolescentes.</a:t>
            </a:r>
          </a:p>
          <a:p>
            <a:pPr marL="0" indent="0" algn="just">
              <a:buNone/>
            </a:pPr>
            <a:endParaRPr lang="es-PE" sz="2100" dirty="0">
              <a:solidFill>
                <a:schemeClr val="tx2"/>
              </a:solidFill>
              <a:latin typeface="Arial Narrow" panose="020B0606020202030204" pitchFamily="34" charset="0"/>
            </a:endParaRPr>
          </a:p>
          <a:p>
            <a:pPr marL="0" indent="0" algn="just">
              <a:buNone/>
            </a:pPr>
            <a:r>
              <a:rPr lang="es-PE" sz="21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Según la OMS, existe evidencia del rol de la familia y de la relación de los adolescentes con un adulto significativo como un factor crítico para su desarrollo saludable, la relación con ellos juega rol clave para su futuro.</a:t>
            </a:r>
            <a:endParaRPr lang="es-PE" sz="2100" dirty="0">
              <a:solidFill>
                <a:schemeClr val="tx2"/>
              </a:solidFill>
              <a:latin typeface="Arial Narrow" panose="020B0606020202030204" pitchFamily="34" charset="0"/>
            </a:endParaRPr>
          </a:p>
          <a:p>
            <a:pPr marL="0" indent="0" algn="just">
              <a:buNone/>
            </a:pPr>
            <a:endParaRPr lang="es-PE" sz="1800" dirty="0" smtClean="0">
              <a:solidFill>
                <a:schemeClr val="tx2"/>
              </a:solidFill>
              <a:latin typeface="Arial Narrow" panose="020B0606020202030204" pitchFamily="34" charset="0"/>
            </a:endParaRPr>
          </a:p>
          <a:p>
            <a:pPr marL="0" indent="0" algn="just">
              <a:buNone/>
            </a:pPr>
            <a:endParaRPr lang="es-PE" sz="1800" dirty="0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3474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65312" y="587821"/>
            <a:ext cx="7355160" cy="608931"/>
          </a:xfrm>
        </p:spPr>
        <p:txBody>
          <a:bodyPr>
            <a:normAutofit/>
          </a:bodyPr>
          <a:lstStyle/>
          <a:p>
            <a:pPr algn="l"/>
            <a:r>
              <a:rPr lang="es-PE" sz="28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Descripción de la Actividad</a:t>
            </a:r>
            <a:endParaRPr lang="es-PE" sz="2800" b="1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Marcador de contenido 3"/>
          <p:cNvSpPr>
            <a:spLocks noGrp="1"/>
          </p:cNvSpPr>
          <p:nvPr>
            <p:ph idx="1"/>
          </p:nvPr>
        </p:nvSpPr>
        <p:spPr>
          <a:xfrm>
            <a:off x="1465312" y="3212976"/>
            <a:ext cx="7499176" cy="309634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PE" sz="1800" dirty="0">
                <a:solidFill>
                  <a:srgbClr val="002060"/>
                </a:solidFill>
                <a:latin typeface="Arial Narrow" panose="020B0606020202030204" pitchFamily="34" charset="0"/>
              </a:rPr>
              <a:t>Es de carácter </a:t>
            </a:r>
            <a:r>
              <a:rPr lang="es-PE" sz="1800" b="1" dirty="0">
                <a:solidFill>
                  <a:srgbClr val="002060"/>
                </a:solidFill>
                <a:latin typeface="Arial Narrow" panose="020B0606020202030204" pitchFamily="34" charset="0"/>
              </a:rPr>
              <a:t>participativo y </a:t>
            </a:r>
            <a:r>
              <a:rPr lang="es-PE" sz="18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voluntario.</a:t>
            </a:r>
          </a:p>
          <a:p>
            <a:pPr marL="0" indent="0" algn="just">
              <a:buNone/>
            </a:pPr>
            <a:endParaRPr lang="es-PE" sz="1800" b="1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marL="0" indent="0" algn="just">
              <a:buNone/>
            </a:pPr>
            <a:r>
              <a:rPr lang="es-PE" sz="1800" dirty="0">
                <a:solidFill>
                  <a:srgbClr val="002060"/>
                </a:solidFill>
                <a:latin typeface="Arial Narrow" panose="020B0606020202030204" pitchFamily="34" charset="0"/>
              </a:rPr>
              <a:t>L</a:t>
            </a:r>
            <a:r>
              <a:rPr lang="es-PE" sz="18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a </a:t>
            </a:r>
            <a:r>
              <a:rPr lang="es-PE" sz="1800" dirty="0">
                <a:solidFill>
                  <a:srgbClr val="002060"/>
                </a:solidFill>
                <a:latin typeface="Arial Narrow" panose="020B0606020202030204" pitchFamily="34" charset="0"/>
              </a:rPr>
              <a:t>primera sesión de vida universitaria para sensibilizar y lograr la asistencia a las demás sesiones de las familias que requieren apoyo. </a:t>
            </a:r>
            <a:endParaRPr lang="es-PE" sz="1800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marL="0" indent="0" algn="just">
              <a:buNone/>
            </a:pPr>
            <a:endParaRPr lang="es-PE" sz="1800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marL="0" indent="0" algn="just">
              <a:buNone/>
            </a:pPr>
            <a:r>
              <a:rPr lang="es-PE" sz="18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Es </a:t>
            </a:r>
            <a:r>
              <a:rPr lang="es-PE" sz="1800" dirty="0">
                <a:solidFill>
                  <a:srgbClr val="002060"/>
                </a:solidFill>
                <a:latin typeface="Arial Narrow" panose="020B0606020202030204" pitchFamily="34" charset="0"/>
              </a:rPr>
              <a:t>importante el compromiso de cada uno de los padres y estudiantes en relación a su asistencia, para garantizar que las sesiones se desarrollen óptimamente y el resultado sea positivo pues, cada sesión tiene objetivos claros y dirigidos a un aspecto específico.</a:t>
            </a:r>
            <a:endParaRPr lang="es-PE" sz="1800" b="1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marL="0" indent="0" algn="just">
              <a:buNone/>
            </a:pPr>
            <a:endParaRPr lang="es-PE" sz="1800" dirty="0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  <p:pic>
        <p:nvPicPr>
          <p:cNvPr id="5" name="Imagen 4" descr="D:\Perfil\Pictures\FOTOS 2017\DSC0137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900" y="1196752"/>
            <a:ext cx="3605572" cy="2520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n 5" descr="D:\Perfil\Pictures\FOTOS 2017\DSC01216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5782" y="1090553"/>
            <a:ext cx="3448648" cy="21224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44792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65312" y="587821"/>
            <a:ext cx="7355160" cy="608931"/>
          </a:xfrm>
        </p:spPr>
        <p:txBody>
          <a:bodyPr>
            <a:normAutofit/>
          </a:bodyPr>
          <a:lstStyle/>
          <a:p>
            <a:pPr algn="l"/>
            <a:r>
              <a:rPr lang="es-PE" sz="28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Dirigido a:</a:t>
            </a:r>
            <a:endParaRPr lang="es-PE" sz="2800" b="1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Marcador de contenido 3"/>
          <p:cNvSpPr>
            <a:spLocks noGrp="1"/>
          </p:cNvSpPr>
          <p:nvPr>
            <p:ph idx="1"/>
          </p:nvPr>
        </p:nvSpPr>
        <p:spPr>
          <a:xfrm>
            <a:off x="1465312" y="1196752"/>
            <a:ext cx="7499176" cy="511256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PE" sz="1800" dirty="0">
                <a:solidFill>
                  <a:srgbClr val="002060"/>
                </a:solidFill>
                <a:latin typeface="Arial Narrow" panose="020B0606020202030204" pitchFamily="34" charset="0"/>
              </a:rPr>
              <a:t>Padres o apoderados de los estudiantes de I, II y III ciclo turno mañana; Estudiantes de I, II y III ciclo turno </a:t>
            </a:r>
            <a:r>
              <a:rPr lang="es-PE" sz="18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mañana en esta primera fase del piloto.</a:t>
            </a:r>
          </a:p>
          <a:p>
            <a:pPr marL="0" indent="0" algn="just">
              <a:buNone/>
            </a:pPr>
            <a:endParaRPr lang="es-PE" sz="1800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marL="0" indent="0" algn="just">
              <a:buNone/>
            </a:pPr>
            <a:endParaRPr lang="es-PE" sz="1800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marL="0" indent="0" algn="just">
              <a:buNone/>
            </a:pPr>
            <a:endParaRPr lang="es-PE" sz="1800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marL="0" indent="0" algn="just">
              <a:buNone/>
            </a:pPr>
            <a:endParaRPr lang="es-PE" sz="1800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marL="0" indent="0" algn="just">
              <a:buNone/>
            </a:pPr>
            <a:endParaRPr lang="es-PE" sz="1800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marL="0" indent="0" algn="just">
              <a:buNone/>
            </a:pPr>
            <a:endParaRPr lang="es-PE" sz="1800" b="1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marL="0" indent="0" algn="just">
              <a:buNone/>
            </a:pPr>
            <a:endParaRPr lang="es-PE" sz="18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marL="0" indent="0" algn="just">
              <a:buNone/>
            </a:pPr>
            <a:r>
              <a:rPr lang="es-PE" sz="28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Objetivo:</a:t>
            </a:r>
          </a:p>
          <a:p>
            <a:pPr marL="0" indent="0" algn="just">
              <a:buNone/>
            </a:pPr>
            <a:r>
              <a:rPr lang="es-PE" sz="18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-Demostrar que el trabajo con la familia es una estrategia efectiva para potencializar aspectos </a:t>
            </a:r>
            <a:r>
              <a:rPr lang="es-PE" sz="1800" dirty="0" err="1" smtClean="0">
                <a:solidFill>
                  <a:srgbClr val="002060"/>
                </a:solidFill>
                <a:latin typeface="Arial Narrow" panose="020B0606020202030204" pitchFamily="34" charset="0"/>
              </a:rPr>
              <a:t>socioafectivos</a:t>
            </a:r>
            <a:r>
              <a:rPr lang="es-PE" sz="18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en el estudiante.</a:t>
            </a:r>
          </a:p>
          <a:p>
            <a:pPr marL="0" indent="0" algn="just">
              <a:buNone/>
            </a:pPr>
            <a:endParaRPr lang="es-PE" sz="1800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marL="0" indent="0" algn="just">
              <a:buNone/>
            </a:pPr>
            <a:r>
              <a:rPr lang="es-PE" sz="18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-Colaborar en el fortalecimiento del vínculo afectivo y la socialización el la familia. </a:t>
            </a:r>
          </a:p>
          <a:p>
            <a:pPr marL="0" indent="0" algn="just">
              <a:buNone/>
            </a:pPr>
            <a:endParaRPr lang="es-PE" sz="1800" dirty="0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  <p:pic>
        <p:nvPicPr>
          <p:cNvPr id="5" name="Imagen 4" descr="C:\Users\Tutoria\AppData\Local\Temp\Rar$DIa1.435\DSC01556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35"/>
          <a:stretch/>
        </p:blipFill>
        <p:spPr bwMode="auto">
          <a:xfrm>
            <a:off x="3059832" y="1831208"/>
            <a:ext cx="4611120" cy="24482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29222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65312" y="587821"/>
            <a:ext cx="7355160" cy="608931"/>
          </a:xfrm>
        </p:spPr>
        <p:txBody>
          <a:bodyPr>
            <a:normAutofit fontScale="90000"/>
          </a:bodyPr>
          <a:lstStyle/>
          <a:p>
            <a:pPr algn="l"/>
            <a:r>
              <a:rPr lang="es-PE" sz="2200" b="1" dirty="0">
                <a:solidFill>
                  <a:srgbClr val="0070C0"/>
                </a:solidFill>
                <a:latin typeface="Arial Narrow" panose="020B0606020202030204" pitchFamily="34" charset="0"/>
              </a:rPr>
              <a:t>CONTENIDOS / DESARROLLO / DURACIÓN / PROGRAMACIÓN / TEMÁTICA ABORDADA</a:t>
            </a:r>
            <a:r>
              <a:rPr lang="es-PE" sz="2800" dirty="0"/>
              <a:t/>
            </a:r>
            <a:br>
              <a:rPr lang="es-PE" sz="2800" dirty="0"/>
            </a:br>
            <a:endParaRPr lang="es-PE" sz="2800" b="1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Marcador de contenido 3"/>
          <p:cNvSpPr>
            <a:spLocks noGrp="1"/>
          </p:cNvSpPr>
          <p:nvPr>
            <p:ph idx="1"/>
          </p:nvPr>
        </p:nvSpPr>
        <p:spPr>
          <a:xfrm>
            <a:off x="1465312" y="1196752"/>
            <a:ext cx="7499176" cy="511256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es-PE" sz="1800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marL="0" indent="0" algn="just">
              <a:buNone/>
            </a:pPr>
            <a:endParaRPr lang="es-PE" sz="1800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marL="0" indent="0" algn="just">
              <a:buNone/>
            </a:pPr>
            <a:endParaRPr lang="es-PE" sz="1800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marL="0" indent="0" algn="just">
              <a:buNone/>
            </a:pPr>
            <a:endParaRPr lang="es-PE" sz="1800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marL="0" indent="0" algn="just">
              <a:buNone/>
            </a:pPr>
            <a:endParaRPr lang="es-PE" sz="1800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marL="0" indent="0" algn="just">
              <a:buNone/>
            </a:pPr>
            <a:endParaRPr lang="es-PE" sz="1800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marL="0" indent="0" algn="just">
              <a:buNone/>
            </a:pPr>
            <a:endParaRPr lang="es-PE" sz="1800" b="1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r>
              <a:rPr lang="es-PE" sz="1800" dirty="0">
                <a:solidFill>
                  <a:srgbClr val="002060"/>
                </a:solidFill>
                <a:latin typeface="Arial Narrow" panose="020B0606020202030204" pitchFamily="34" charset="0"/>
              </a:rPr>
              <a:t>El programa consiste en 7 sesiones de intervención con las familias (padres o apoderados  y </a:t>
            </a:r>
            <a:r>
              <a:rPr lang="es-PE" sz="18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estudiantes).</a:t>
            </a:r>
          </a:p>
          <a:p>
            <a:r>
              <a:rPr lang="es-PE" sz="18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Las </a:t>
            </a:r>
            <a:r>
              <a:rPr lang="es-PE" sz="1800" dirty="0">
                <a:solidFill>
                  <a:srgbClr val="002060"/>
                </a:solidFill>
                <a:latin typeface="Arial Narrow" panose="020B0606020202030204" pitchFamily="34" charset="0"/>
              </a:rPr>
              <a:t>sesiones </a:t>
            </a:r>
            <a:r>
              <a:rPr lang="es-PE" sz="18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se </a:t>
            </a:r>
            <a:r>
              <a:rPr lang="es-PE" sz="1800" dirty="0">
                <a:solidFill>
                  <a:srgbClr val="002060"/>
                </a:solidFill>
                <a:latin typeface="Arial Narrow" panose="020B0606020202030204" pitchFamily="34" charset="0"/>
              </a:rPr>
              <a:t>hacen inicialmente de manera separada, cada grupo en un ambiente distinto, pero al final se </a:t>
            </a:r>
            <a:r>
              <a:rPr lang="es-PE" sz="18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unen </a:t>
            </a:r>
            <a:r>
              <a:rPr lang="es-PE" sz="1800" dirty="0">
                <a:solidFill>
                  <a:srgbClr val="002060"/>
                </a:solidFill>
                <a:latin typeface="Arial Narrow" panose="020B0606020202030204" pitchFamily="34" charset="0"/>
              </a:rPr>
              <a:t>para consolidar lo aprendido en una sesión conjunta. Además de las 7 sesiones, tenemos 2 sesiones adicionales; al inicio, para lograr el compromiso de asistencia de las familias al programa y una al final para lograr el compromiso de la aplicación de lo aprendido</a:t>
            </a:r>
            <a:r>
              <a:rPr lang="es-PE" sz="18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.</a:t>
            </a:r>
          </a:p>
          <a:p>
            <a:r>
              <a:rPr lang="es-PE" sz="1800" dirty="0">
                <a:solidFill>
                  <a:srgbClr val="002060"/>
                </a:solidFill>
                <a:latin typeface="Arial Narrow" panose="020B0606020202030204" pitchFamily="34" charset="0"/>
              </a:rPr>
              <a:t>Las sesiones iniciales tienen una duración de 1 hora y 10 minutos aprox. Y la sesión de familia unida 45 minutos.</a:t>
            </a:r>
          </a:p>
          <a:p>
            <a:endParaRPr lang="es-PE" sz="1800" dirty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endParaRPr lang="es-PE" sz="18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marL="0" indent="0" algn="just">
              <a:buNone/>
            </a:pPr>
            <a:endParaRPr lang="es-PE" sz="1800" dirty="0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  <p:pic>
        <p:nvPicPr>
          <p:cNvPr id="5" name="Imagen 4" descr="C:\Users\Tutoria\AppData\Local\Temp\Rar$DIa0.385\DSC0154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764704"/>
            <a:ext cx="4019089" cy="26273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31996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65312" y="587821"/>
            <a:ext cx="7355160" cy="608931"/>
          </a:xfrm>
        </p:spPr>
        <p:txBody>
          <a:bodyPr>
            <a:normAutofit fontScale="90000"/>
          </a:bodyPr>
          <a:lstStyle/>
          <a:p>
            <a:pPr algn="l"/>
            <a:r>
              <a:rPr lang="es-PE" sz="2200" b="1" dirty="0">
                <a:solidFill>
                  <a:srgbClr val="0070C0"/>
                </a:solidFill>
                <a:latin typeface="Arial Narrow" panose="020B0606020202030204" pitchFamily="34" charset="0"/>
              </a:rPr>
              <a:t>CONTENIDOS / DESARROLLO / DURACIÓN / PROGRAMACIÓN / TEMÁTICA ABORDADA</a:t>
            </a:r>
            <a:r>
              <a:rPr lang="es-PE" sz="2800" dirty="0"/>
              <a:t/>
            </a:r>
            <a:br>
              <a:rPr lang="es-PE" sz="2800" dirty="0"/>
            </a:br>
            <a:endParaRPr lang="es-PE" sz="2800" b="1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Marcador de contenido 3"/>
          <p:cNvSpPr>
            <a:spLocks noGrp="1"/>
          </p:cNvSpPr>
          <p:nvPr>
            <p:ph idx="1"/>
          </p:nvPr>
        </p:nvSpPr>
        <p:spPr>
          <a:xfrm>
            <a:off x="1465312" y="1196752"/>
            <a:ext cx="7499176" cy="5112568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endParaRPr lang="es-PE" sz="1800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marL="0" indent="0" algn="just">
              <a:buNone/>
            </a:pPr>
            <a:endParaRPr lang="es-PE" sz="1800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marL="0" indent="0" algn="just">
              <a:buNone/>
            </a:pPr>
            <a:endParaRPr lang="es-PE" sz="1800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marL="0" indent="0" algn="just">
              <a:buNone/>
            </a:pPr>
            <a:endParaRPr lang="es-PE" sz="1800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marL="0" indent="0" algn="just">
              <a:buNone/>
            </a:pPr>
            <a:endParaRPr lang="es-PE" sz="1800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marL="0" indent="0" algn="just">
              <a:buNone/>
            </a:pPr>
            <a:endParaRPr lang="es-PE" sz="1800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marL="0" indent="0" algn="just">
              <a:buNone/>
            </a:pPr>
            <a:endParaRPr lang="es-PE" sz="1800" b="1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r>
              <a:rPr lang="es-PE" sz="1800" dirty="0">
                <a:solidFill>
                  <a:srgbClr val="002060"/>
                </a:solidFill>
                <a:latin typeface="Arial Narrow" panose="020B0606020202030204" pitchFamily="34" charset="0"/>
              </a:rPr>
              <a:t>Las 7 sesiones se dividen temáticamente en:</a:t>
            </a:r>
          </a:p>
          <a:p>
            <a:pPr marL="0" indent="0">
              <a:buNone/>
            </a:pPr>
            <a:r>
              <a:rPr lang="es-PE" sz="18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	-</a:t>
            </a:r>
            <a:r>
              <a:rPr lang="es-PE" sz="1800" dirty="0">
                <a:solidFill>
                  <a:srgbClr val="002060"/>
                </a:solidFill>
                <a:latin typeface="Arial Narrow" panose="020B0606020202030204" pitchFamily="34" charset="0"/>
              </a:rPr>
              <a:t>Vida Universitaria (sesión </a:t>
            </a:r>
            <a:r>
              <a:rPr lang="es-PE" sz="18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Inicial sensibilización, </a:t>
            </a:r>
            <a:r>
              <a:rPr lang="es-PE" sz="1800" dirty="0">
                <a:solidFill>
                  <a:srgbClr val="002060"/>
                </a:solidFill>
                <a:latin typeface="Arial Narrow" panose="020B0606020202030204" pitchFamily="34" charset="0"/>
              </a:rPr>
              <a:t>adicional)</a:t>
            </a:r>
          </a:p>
          <a:p>
            <a:pPr marL="0" indent="0">
              <a:buNone/>
            </a:pPr>
            <a:r>
              <a:rPr lang="es-PE" sz="18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	</a:t>
            </a:r>
            <a:r>
              <a:rPr lang="es-PE" sz="18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-</a:t>
            </a:r>
            <a:r>
              <a:rPr lang="es-PE" sz="1800" b="1" dirty="0">
                <a:solidFill>
                  <a:srgbClr val="002060"/>
                </a:solidFill>
                <a:latin typeface="Arial Narrow" panose="020B0606020202030204" pitchFamily="34" charset="0"/>
              </a:rPr>
              <a:t>Amor y Límites en el Hogar (Normas de Convivencia)</a:t>
            </a:r>
          </a:p>
          <a:p>
            <a:pPr marL="0" indent="0">
              <a:buNone/>
            </a:pPr>
            <a:r>
              <a:rPr lang="es-PE" sz="18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	-</a:t>
            </a:r>
            <a:r>
              <a:rPr lang="es-PE" sz="1800" b="1" dirty="0">
                <a:solidFill>
                  <a:srgbClr val="002060"/>
                </a:solidFill>
                <a:latin typeface="Arial Narrow" panose="020B0606020202030204" pitchFamily="34" charset="0"/>
              </a:rPr>
              <a:t>Definiendo Metas y Sueños (Proyecto de Vida)</a:t>
            </a:r>
          </a:p>
          <a:p>
            <a:pPr marL="0" indent="0">
              <a:buNone/>
            </a:pPr>
            <a:r>
              <a:rPr lang="es-PE" sz="18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	-</a:t>
            </a:r>
            <a:r>
              <a:rPr lang="es-PE" sz="1800" b="1" dirty="0">
                <a:solidFill>
                  <a:srgbClr val="002060"/>
                </a:solidFill>
                <a:latin typeface="Arial Narrow" panose="020B0606020202030204" pitchFamily="34" charset="0"/>
              </a:rPr>
              <a:t>Curando Heridas (sesión del perdón)</a:t>
            </a:r>
          </a:p>
          <a:p>
            <a:pPr marL="0" indent="0">
              <a:buNone/>
            </a:pPr>
            <a:r>
              <a:rPr lang="es-PE" sz="18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	-</a:t>
            </a:r>
            <a:r>
              <a:rPr lang="es-PE" sz="1800" b="1" dirty="0">
                <a:solidFill>
                  <a:srgbClr val="002060"/>
                </a:solidFill>
                <a:latin typeface="Arial Narrow" panose="020B0606020202030204" pitchFamily="34" charset="0"/>
              </a:rPr>
              <a:t>Nos amamos y respetamos (Autoestima y valores)</a:t>
            </a:r>
          </a:p>
          <a:p>
            <a:pPr marL="0" indent="0">
              <a:buNone/>
            </a:pPr>
            <a:r>
              <a:rPr lang="es-PE" sz="18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	-</a:t>
            </a:r>
            <a:r>
              <a:rPr lang="es-PE" sz="1800" b="1" dirty="0">
                <a:solidFill>
                  <a:srgbClr val="002060"/>
                </a:solidFill>
                <a:latin typeface="Arial Narrow" panose="020B0606020202030204" pitchFamily="34" charset="0"/>
              </a:rPr>
              <a:t>Lazos Familiares (Vínculo afectivo)</a:t>
            </a:r>
          </a:p>
          <a:p>
            <a:pPr marL="0" indent="0">
              <a:buNone/>
            </a:pPr>
            <a:r>
              <a:rPr lang="es-PE" sz="18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	-</a:t>
            </a:r>
            <a:r>
              <a:rPr lang="es-PE" sz="1800" b="1" dirty="0">
                <a:solidFill>
                  <a:srgbClr val="002060"/>
                </a:solidFill>
                <a:latin typeface="Arial Narrow" panose="020B0606020202030204" pitchFamily="34" charset="0"/>
              </a:rPr>
              <a:t>Comunicación Efectiva (Empatía y Asertividad)</a:t>
            </a:r>
          </a:p>
          <a:p>
            <a:pPr marL="0" indent="0">
              <a:buNone/>
            </a:pPr>
            <a:r>
              <a:rPr lang="es-PE" sz="18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	-</a:t>
            </a:r>
            <a:r>
              <a:rPr lang="es-PE" sz="1800" b="1" dirty="0">
                <a:solidFill>
                  <a:srgbClr val="002060"/>
                </a:solidFill>
                <a:latin typeface="Arial Narrow" panose="020B0606020202030204" pitchFamily="34" charset="0"/>
              </a:rPr>
              <a:t>Conexiones (Relaciones Interpersonales)</a:t>
            </a:r>
          </a:p>
          <a:p>
            <a:pPr marL="0" indent="0">
              <a:buNone/>
            </a:pPr>
            <a:r>
              <a:rPr lang="es-PE" sz="18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	-Compromiso (sesión final, adicional)</a:t>
            </a:r>
            <a:endParaRPr lang="es-PE" sz="1800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endParaRPr lang="es-PE" sz="1800" dirty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endParaRPr lang="es-PE" sz="18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marL="0" indent="0" algn="just">
              <a:buNone/>
            </a:pPr>
            <a:endParaRPr lang="es-PE" sz="1800" dirty="0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  <p:pic>
        <p:nvPicPr>
          <p:cNvPr id="5" name="Imagen 4" descr="C:\Users\Tutoria\AppData\Local\Temp\Rar$DIa0.160\DSC01538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908720"/>
            <a:ext cx="3672408" cy="22359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74721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81175" y="892286"/>
            <a:ext cx="7355160" cy="608931"/>
          </a:xfrm>
        </p:spPr>
        <p:txBody>
          <a:bodyPr>
            <a:normAutofit fontScale="90000"/>
          </a:bodyPr>
          <a:lstStyle/>
          <a:p>
            <a:pPr algn="l"/>
            <a:r>
              <a:rPr lang="es-PE" sz="2400" b="1" dirty="0">
                <a:solidFill>
                  <a:srgbClr val="0070C0"/>
                </a:solidFill>
                <a:latin typeface="Arial Narrow" panose="020B0606020202030204" pitchFamily="34" charset="0"/>
              </a:rPr>
              <a:t>FRECUENCIA / FECHA EN QUE SE REALIZÓ EL ESTUDIO</a:t>
            </a:r>
            <a:r>
              <a:rPr lang="es-PE" sz="2400" dirty="0"/>
              <a:t/>
            </a:r>
            <a:br>
              <a:rPr lang="es-PE" sz="2400" dirty="0"/>
            </a:br>
            <a:r>
              <a:rPr lang="es-PE" sz="2800" dirty="0"/>
              <a:t/>
            </a:r>
            <a:br>
              <a:rPr lang="es-PE" sz="2800" dirty="0"/>
            </a:br>
            <a:endParaRPr lang="es-PE" sz="2800" b="1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Marcador de contenido 3"/>
          <p:cNvSpPr>
            <a:spLocks noGrp="1"/>
          </p:cNvSpPr>
          <p:nvPr>
            <p:ph idx="1"/>
          </p:nvPr>
        </p:nvSpPr>
        <p:spPr>
          <a:xfrm>
            <a:off x="1465312" y="1196752"/>
            <a:ext cx="7499176" cy="511256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es-PE" sz="1800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marL="0" indent="0" algn="just">
              <a:buNone/>
            </a:pPr>
            <a:endParaRPr lang="es-PE" sz="1800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marL="0" indent="0" algn="just">
              <a:buNone/>
            </a:pPr>
            <a:endParaRPr lang="es-PE" sz="1800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marL="0" indent="0" algn="just">
              <a:buNone/>
            </a:pPr>
            <a:endParaRPr lang="es-PE" sz="1800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marL="0" indent="0" algn="just">
              <a:buNone/>
            </a:pPr>
            <a:endParaRPr lang="es-PE" sz="1800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marL="0" indent="0" algn="just">
              <a:buNone/>
            </a:pPr>
            <a:endParaRPr lang="es-PE" sz="1800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marL="0" indent="0" algn="just">
              <a:buNone/>
            </a:pPr>
            <a:endParaRPr lang="es-PE" sz="1800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marL="0" indent="0" algn="just">
              <a:buNone/>
            </a:pPr>
            <a:endParaRPr lang="es-PE" sz="1800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marL="0" indent="0" algn="just">
              <a:buNone/>
            </a:pPr>
            <a:endParaRPr lang="es-PE" sz="1800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marL="0" indent="0" algn="just">
              <a:buNone/>
            </a:pPr>
            <a:endParaRPr lang="es-PE" sz="1800" b="1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r>
              <a:rPr lang="es-PE" sz="1800" dirty="0">
                <a:solidFill>
                  <a:srgbClr val="002060"/>
                </a:solidFill>
                <a:latin typeface="Arial Narrow" panose="020B0606020202030204" pitchFamily="34" charset="0"/>
              </a:rPr>
              <a:t>Cada sesión establece tareas para casa, que deben desarrollarse durante la semana para ser compartido en la siguiente sesión. </a:t>
            </a:r>
            <a:endParaRPr lang="es-PE" sz="1800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r>
              <a:rPr lang="es-PE" sz="18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Las </a:t>
            </a:r>
            <a:r>
              <a:rPr lang="es-PE" sz="1800" dirty="0">
                <a:solidFill>
                  <a:srgbClr val="002060"/>
                </a:solidFill>
                <a:latin typeface="Arial Narrow" panose="020B0606020202030204" pitchFamily="34" charset="0"/>
              </a:rPr>
              <a:t>sesiones se realizan una por semana</a:t>
            </a:r>
            <a:r>
              <a:rPr lang="es-PE" sz="18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.</a:t>
            </a:r>
          </a:p>
          <a:p>
            <a:r>
              <a:rPr lang="es-PE" sz="1800" dirty="0">
                <a:solidFill>
                  <a:srgbClr val="002060"/>
                </a:solidFill>
                <a:latin typeface="Arial Narrow" panose="020B0606020202030204" pitchFamily="34" charset="0"/>
              </a:rPr>
              <a:t>Ciclo Académico 2016-II</a:t>
            </a:r>
          </a:p>
          <a:p>
            <a:pPr marL="0" indent="0" algn="just">
              <a:buNone/>
            </a:pPr>
            <a:endParaRPr lang="es-PE" sz="18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marL="0" indent="0" algn="just">
              <a:buNone/>
            </a:pPr>
            <a:endParaRPr lang="es-PE" sz="1800" dirty="0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  <p:pic>
        <p:nvPicPr>
          <p:cNvPr id="5" name="Imagen 4" descr="D:\Perfil\Desktop\FOTOS\taller en aula\IMG-20170505-WA0001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052736"/>
            <a:ext cx="5803900" cy="32689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45439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491</TotalTime>
  <Words>962</Words>
  <Application>Microsoft Office PowerPoint</Application>
  <PresentationFormat>Presentación en pantalla (4:3)</PresentationFormat>
  <Paragraphs>120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7" baseType="lpstr">
      <vt:lpstr>Arial</vt:lpstr>
      <vt:lpstr>Arial Narrow</vt:lpstr>
      <vt:lpstr>Calibri</vt:lpstr>
      <vt:lpstr>Times New Roman</vt:lpstr>
      <vt:lpstr>Tema de Office</vt:lpstr>
      <vt:lpstr>VII ENCUENTRO DE SERVICIOS PSICOPEDAGOGICOS (Universidad de Lima)</vt:lpstr>
      <vt:lpstr>Descripción de la Actividad</vt:lpstr>
      <vt:lpstr>Descripción de la Actividad</vt:lpstr>
      <vt:lpstr>Descripción de la Actividad</vt:lpstr>
      <vt:lpstr>Descripción de la Actividad</vt:lpstr>
      <vt:lpstr>Dirigido a:</vt:lpstr>
      <vt:lpstr>CONTENIDOS / DESARROLLO / DURACIÓN / PROGRAMACIÓN / TEMÁTICA ABORDADA </vt:lpstr>
      <vt:lpstr>CONTENIDOS / DESARROLLO / DURACIÓN / PROGRAMACIÓN / TEMÁTICA ABORDADA </vt:lpstr>
      <vt:lpstr>FRECUENCIA / FECHA EN QUE SE REALIZÓ EL ESTUDIO  </vt:lpstr>
      <vt:lpstr>Resultado</vt:lpstr>
      <vt:lpstr>Resultado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UCH-PC1</dc:creator>
  <cp:lastModifiedBy>karina</cp:lastModifiedBy>
  <cp:revision>43</cp:revision>
  <dcterms:created xsi:type="dcterms:W3CDTF">2015-07-21T19:40:52Z</dcterms:created>
  <dcterms:modified xsi:type="dcterms:W3CDTF">2017-07-17T13:01:48Z</dcterms:modified>
</cp:coreProperties>
</file>