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71" r:id="rId2"/>
    <p:sldId id="256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5" r:id="rId11"/>
    <p:sldId id="266" r:id="rId12"/>
    <p:sldId id="269" r:id="rId13"/>
    <p:sldId id="273" r:id="rId14"/>
    <p:sldId id="274" r:id="rId15"/>
    <p:sldId id="275" r:id="rId16"/>
    <p:sldId id="268" r:id="rId17"/>
  </p:sldIdLst>
  <p:sldSz cx="12192000" cy="6858000"/>
  <p:notesSz cx="7010400" cy="9296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is%20Documentos\Downloads\Copia%20de%20Encuesta%20Programa%20de%20Tutor&#237;as%202017%20(respuestas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is%20Documentos\Downloads\Copia%20de%20Encuesta%20Programa%20de%20Tutor&#237;as%202017%20(respuestas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is%20Documentos\Downloads\Copia%20de%20Encuesta%20Programa%20de%20Tutor&#237;as%202017%20(respuestas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is%20Documentos\Downloads\Copia%20de%20Encuesta%20Programa%20de%20Tutor&#237;as%202017%20(respuestas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73633460648488E-2"/>
          <c:y val="2.6165026659075819E-2"/>
          <c:w val="0.92022636653935153"/>
          <c:h val="0.843836221813071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 i="1">
                    <a:solidFill>
                      <a:schemeClr val="accent5">
                        <a:lumMod val="50000"/>
                      </a:schemeClr>
                    </a:solidFill>
                    <a:effectLst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'Respuestas de formulario 1'!$B$43:$B$45</c:f>
              <c:strCache>
                <c:ptCount val="3"/>
                <c:pt idx="0">
                  <c:v>Muy adecuado.</c:v>
                </c:pt>
                <c:pt idx="1">
                  <c:v>Adecuado, pero deberían ser más sesiones.</c:v>
                </c:pt>
                <c:pt idx="2">
                  <c:v>Adecuado, pero deberían ser menos sesiones.</c:v>
                </c:pt>
              </c:strCache>
            </c:strRef>
          </c:cat>
          <c:val>
            <c:numRef>
              <c:f>'Respuestas de formulario 1'!$C$43:$C$45</c:f>
              <c:numCache>
                <c:formatCode>General</c:formatCode>
                <c:ptCount val="3"/>
                <c:pt idx="0">
                  <c:v>23</c:v>
                </c:pt>
                <c:pt idx="1">
                  <c:v>11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1343640"/>
        <c:axId val="160068712"/>
      </c:barChart>
      <c:valAx>
        <c:axId val="16006871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61343640"/>
        <c:crosses val="autoZero"/>
        <c:crossBetween val="between"/>
      </c:valAx>
      <c:catAx>
        <c:axId val="161343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accent5">
                    <a:lumMod val="50000"/>
                  </a:schemeClr>
                </a:solidFill>
                <a:effectLst/>
              </a:defRPr>
            </a:pPr>
            <a:endParaRPr lang="es-PE"/>
          </a:p>
        </c:txPr>
        <c:crossAx val="16006871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>
          <a:solidFill>
            <a:schemeClr val="accent1">
              <a:lumMod val="75000"/>
            </a:schemeClr>
          </a:solidFill>
        </a:defRPr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'Respuestas de formulario 1'!$E$1</c:f>
              <c:strCache>
                <c:ptCount val="1"/>
                <c:pt idx="0">
                  <c:v>La utilidad del programa de tutoría fue: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/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vert="horz" anchorCtr="0"/>
                <a:lstStyle/>
                <a:p>
                  <a:pPr algn="ctr">
                    <a:defRPr lang="es-PE" sz="2400" b="1" i="1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vert="horz" anchorCtr="0"/>
                <a:lstStyle/>
                <a:p>
                  <a:pPr algn="ctr">
                    <a:defRPr lang="es-PE" sz="2400" b="1" i="1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vert="horz" anchorCtr="0"/>
                <a:lstStyle/>
                <a:p>
                  <a:pPr algn="ctr">
                    <a:defRPr lang="es-PE" sz="2400" b="1" i="1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'Respuestas de formulario 1'!$E$38:$E$40</c:f>
              <c:strCache>
                <c:ptCount val="3"/>
                <c:pt idx="0">
                  <c:v>Muy útil</c:v>
                </c:pt>
                <c:pt idx="1">
                  <c:v>Útil</c:v>
                </c:pt>
                <c:pt idx="2">
                  <c:v>Poco útil</c:v>
                </c:pt>
              </c:strCache>
            </c:strRef>
          </c:cat>
          <c:val>
            <c:numRef>
              <c:f>'Respuestas de formulario 1'!$E$44:$E$46</c:f>
              <c:numCache>
                <c:formatCode>General</c:formatCode>
                <c:ptCount val="3"/>
                <c:pt idx="0">
                  <c:v>21</c:v>
                </c:pt>
                <c:pt idx="1">
                  <c:v>13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1374272"/>
        <c:axId val="161469824"/>
      </c:barChart>
      <c:valAx>
        <c:axId val="16146982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61374272"/>
        <c:crosses val="autoZero"/>
        <c:crossBetween val="between"/>
      </c:valAx>
      <c:catAx>
        <c:axId val="161374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s-PE" sz="1800" b="1" i="0" u="none" strike="noStrike" kern="1200" baseline="0">
                <a:solidFill>
                  <a:srgbClr val="203864"/>
                </a:solidFill>
                <a:effectLst/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1469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accent1">
              <a:lumMod val="75000"/>
            </a:schemeClr>
          </a:solidFill>
        </a:defRPr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03864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400" b="1" i="1">
                      <a:solidFill>
                        <a:srgbClr val="203864"/>
                      </a:solidFill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"/>
                </c:manualLayout>
              </c:layout>
              <c:spPr/>
              <c:txPr>
                <a:bodyPr/>
                <a:lstStyle/>
                <a:p>
                  <a:pPr algn="ctr">
                    <a:defRPr lang="es-PE" sz="2400" b="1" i="1" u="none" strike="noStrike" kern="1200" baseline="0">
                      <a:solidFill>
                        <a:srgbClr val="20386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/>
              <c:txPr>
                <a:bodyPr/>
                <a:lstStyle/>
                <a:p>
                  <a:pPr algn="ctr">
                    <a:defRPr lang="es-PE" sz="2400" b="1" i="1" u="none" strike="noStrike" kern="1200" baseline="0">
                      <a:solidFill>
                        <a:srgbClr val="20386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 algn="ctr">
                    <a:defRPr lang="es-PE" sz="2400" b="1" i="1" u="none" strike="noStrike" kern="1200" baseline="0">
                      <a:solidFill>
                        <a:srgbClr val="20386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 algn="ctr" rtl="0">
                    <a:defRPr lang="es-PE" sz="2400" b="1" i="1" u="none" strike="noStrike" kern="1200" baseline="0">
                      <a:solidFill>
                        <a:srgbClr val="20386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1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'Respuestas de formulario 1'!$F$83:$F$87</c:f>
              <c:strCache>
                <c:ptCount val="5"/>
                <c:pt idx="0">
                  <c:v>Perfil de hábitos de estudio y procrastinación.</c:v>
                </c:pt>
                <c:pt idx="1">
                  <c:v>Ansiedad ante las evaluaciones.</c:v>
                </c:pt>
                <c:pt idx="2">
                  <c:v>Notas y toma de decisiones.</c:v>
                </c:pt>
                <c:pt idx="3">
                  <c:v>Vocación y reflexión sobre el grupo.</c:v>
                </c:pt>
                <c:pt idx="4">
                  <c:v>Expectativas y temores.</c:v>
                </c:pt>
              </c:strCache>
            </c:strRef>
          </c:cat>
          <c:val>
            <c:numRef>
              <c:f>'Respuestas de formulario 1'!$G$83:$G$87</c:f>
              <c:numCache>
                <c:formatCode>General</c:formatCode>
                <c:ptCount val="5"/>
                <c:pt idx="0">
                  <c:v>9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9939608"/>
        <c:axId val="161812880"/>
      </c:barChart>
      <c:catAx>
        <c:axId val="159939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 baseline="0">
                <a:solidFill>
                  <a:srgbClr val="203864"/>
                </a:solidFill>
                <a:latin typeface="Calibri (Cuerpo)"/>
              </a:defRPr>
            </a:pPr>
            <a:endParaRPr lang="es-PE"/>
          </a:p>
        </c:txPr>
        <c:crossAx val="161812880"/>
        <c:crosses val="autoZero"/>
        <c:auto val="1"/>
        <c:lblAlgn val="ctr"/>
        <c:lblOffset val="100"/>
        <c:noMultiLvlLbl val="0"/>
      </c:catAx>
      <c:valAx>
        <c:axId val="16181288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59939608"/>
        <c:crosses val="autoZero"/>
        <c:crossBetween val="between"/>
        <c:majorUnit val="2"/>
      </c:valAx>
      <c:spPr>
        <a:noFill/>
        <a:ln w="3175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'Respuestas de formulario 1'!$E$1</c:f>
              <c:strCache>
                <c:ptCount val="1"/>
                <c:pt idx="0">
                  <c:v>La utilidad del programa de tutoría fue: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5499798561630419E-3"/>
                  <c:y val="1.2767225827595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749899280815327E-3"/>
                  <c:y val="1.9150838741392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3498181293676909E-17"/>
                  <c:y val="6.38361291379760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Ctr="0"/>
              <a:lstStyle/>
              <a:p>
                <a:pPr algn="ctr">
                  <a:defRPr lang="es-PE" sz="2400" b="1" i="1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'Respuestas de formulario 1'!$J$38:$J$40</c:f>
              <c:strCache>
                <c:ptCount val="3"/>
                <c:pt idx="0">
                  <c:v>Muy probable.</c:v>
                </c:pt>
                <c:pt idx="1">
                  <c:v>Probable.</c:v>
                </c:pt>
                <c:pt idx="2">
                  <c:v>Poco Probable.</c:v>
                </c:pt>
              </c:strCache>
            </c:strRef>
          </c:cat>
          <c:val>
            <c:numRef>
              <c:f>'Respuestas de formulario 1'!$J$44:$J$46</c:f>
              <c:numCache>
                <c:formatCode>General</c:formatCode>
                <c:ptCount val="3"/>
                <c:pt idx="0">
                  <c:v>27</c:v>
                </c:pt>
                <c:pt idx="1">
                  <c:v>7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1823768"/>
        <c:axId val="161825592"/>
      </c:barChart>
      <c:valAx>
        <c:axId val="16182559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61823768"/>
        <c:crosses val="autoZero"/>
        <c:crossBetween val="between"/>
      </c:valAx>
      <c:catAx>
        <c:axId val="161823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s-PE" sz="1800" b="1" i="0" u="none" strike="noStrike" kern="1200" baseline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1825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accent1">
              <a:lumMod val="75000"/>
            </a:schemeClr>
          </a:solidFill>
        </a:defRPr>
      </a:pPr>
      <a:endParaRPr lang="es-P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9BA4C5-2070-48A9-BAC9-E5F823C8D712}" type="datetimeFigureOut">
              <a:rPr lang="es-PE" smtClean="0"/>
              <a:t>13/07/2017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B0CF4C-15E3-4614-9823-E1CED23410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4231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3DEC-7E03-4020-A454-07BCAC401776}" type="datetimeFigureOut">
              <a:rPr lang="es-PE" smtClean="0"/>
              <a:t>13/07/2017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7A02-5C22-426A-B33F-1E8AE40308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8887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3DEC-7E03-4020-A454-07BCAC401776}" type="datetimeFigureOut">
              <a:rPr lang="es-PE" smtClean="0"/>
              <a:t>13/07/2017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7A02-5C22-426A-B33F-1E8AE40308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579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3DEC-7E03-4020-A454-07BCAC401776}" type="datetimeFigureOut">
              <a:rPr lang="es-PE" smtClean="0"/>
              <a:t>13/07/2017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7A02-5C22-426A-B33F-1E8AE40308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584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3DEC-7E03-4020-A454-07BCAC401776}" type="datetimeFigureOut">
              <a:rPr lang="es-PE" smtClean="0"/>
              <a:t>13/07/2017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7A02-5C22-426A-B33F-1E8AE40308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513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3DEC-7E03-4020-A454-07BCAC401776}" type="datetimeFigureOut">
              <a:rPr lang="es-PE" smtClean="0"/>
              <a:t>13/07/2017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7A02-5C22-426A-B33F-1E8AE40308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752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3DEC-7E03-4020-A454-07BCAC401776}" type="datetimeFigureOut">
              <a:rPr lang="es-PE" smtClean="0"/>
              <a:t>13/07/2017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7A02-5C22-426A-B33F-1E8AE40308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3798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3DEC-7E03-4020-A454-07BCAC401776}" type="datetimeFigureOut">
              <a:rPr lang="es-PE" smtClean="0"/>
              <a:t>13/07/2017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7A02-5C22-426A-B33F-1E8AE40308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312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3DEC-7E03-4020-A454-07BCAC401776}" type="datetimeFigureOut">
              <a:rPr lang="es-PE" smtClean="0"/>
              <a:t>13/07/2017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7A02-5C22-426A-B33F-1E8AE40308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106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3DEC-7E03-4020-A454-07BCAC401776}" type="datetimeFigureOut">
              <a:rPr lang="es-PE" smtClean="0"/>
              <a:t>13/07/2017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7A02-5C22-426A-B33F-1E8AE40308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826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3DEC-7E03-4020-A454-07BCAC401776}" type="datetimeFigureOut">
              <a:rPr lang="es-PE" smtClean="0"/>
              <a:t>13/07/2017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7A02-5C22-426A-B33F-1E8AE40308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023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3DEC-7E03-4020-A454-07BCAC401776}" type="datetimeFigureOut">
              <a:rPr lang="es-PE" smtClean="0"/>
              <a:t>13/07/2017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7A02-5C22-426A-B33F-1E8AE40308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759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3DEC-7E03-4020-A454-07BCAC401776}" type="datetimeFigureOut">
              <a:rPr lang="es-PE" smtClean="0"/>
              <a:t>13/07/2017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E7A02-5C22-426A-B33F-1E8AE40308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618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.terronesg\Desktop\ALICEN\IMAGENES\pron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7" b="1644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Mostrando DSC_32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ectángulo 12"/>
          <p:cNvSpPr/>
          <p:nvPr/>
        </p:nvSpPr>
        <p:spPr>
          <a:xfrm>
            <a:off x="0" y="4615543"/>
            <a:ext cx="5057384" cy="1654628"/>
          </a:xfrm>
          <a:prstGeom prst="rect">
            <a:avLst/>
          </a:prstGeom>
          <a:solidFill>
            <a:srgbClr val="0057A4"/>
          </a:solidFill>
          <a:ln>
            <a:solidFill>
              <a:srgbClr val="005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8" y="4891521"/>
            <a:ext cx="4733443" cy="885166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5030627" y="4615541"/>
            <a:ext cx="7134615" cy="1654628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CuadroTexto 15"/>
          <p:cNvSpPr txBox="1"/>
          <p:nvPr/>
        </p:nvSpPr>
        <p:spPr>
          <a:xfrm>
            <a:off x="5030627" y="4847592"/>
            <a:ext cx="7247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b="1" dirty="0" smtClean="0">
                <a:solidFill>
                  <a:srgbClr val="28467C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PROGRAMA DE TUTORÍAS GRUPALES </a:t>
            </a:r>
          </a:p>
          <a:p>
            <a:pPr algn="ctr"/>
            <a:r>
              <a:rPr lang="es-PE" sz="2200" b="1" dirty="0" smtClean="0">
                <a:solidFill>
                  <a:srgbClr val="28467C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BECARIOS PRONABEC</a:t>
            </a:r>
            <a:endParaRPr lang="es-PE" sz="2200" b="1" dirty="0">
              <a:solidFill>
                <a:srgbClr val="28467C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691085" y="5554768"/>
            <a:ext cx="428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rgbClr val="28467C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Lic.  Magaly Rubina</a:t>
            </a:r>
          </a:p>
          <a:p>
            <a:pPr algn="ctr"/>
            <a:r>
              <a:rPr lang="es-PE" sz="1600" b="1" dirty="0" smtClean="0">
                <a:solidFill>
                  <a:srgbClr val="28467C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Lic. Alicen Terrones</a:t>
            </a:r>
            <a:endParaRPr lang="es-PE" sz="1600" b="1" dirty="0">
              <a:solidFill>
                <a:srgbClr val="28467C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2" y="153955"/>
            <a:ext cx="2713016" cy="554384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707878"/>
              </p:ext>
            </p:extLst>
          </p:nvPr>
        </p:nvGraphicFramePr>
        <p:xfrm>
          <a:off x="2061497" y="2404260"/>
          <a:ext cx="8128001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/>
                <a:gridCol w="1161143"/>
                <a:gridCol w="1161143"/>
                <a:gridCol w="1161143"/>
                <a:gridCol w="1161143"/>
                <a:gridCol w="1161143"/>
                <a:gridCol w="116114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PC</a:t>
                      </a:r>
                      <a:r>
                        <a:rPr lang="es-PE" baseline="0" dirty="0" smtClean="0"/>
                        <a:t> 1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PC 2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PC 3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PC</a:t>
                      </a:r>
                      <a:r>
                        <a:rPr lang="es-PE" baseline="0" dirty="0" smtClean="0"/>
                        <a:t> 4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Parcial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Final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Promedio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rgbClr val="FF0000"/>
                          </a:solidFill>
                        </a:rPr>
                        <a:t>07</a:t>
                      </a:r>
                      <a:endParaRPr lang="es-P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s-PE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15</a:t>
                      </a:r>
                      <a:endParaRPr lang="es-P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409805"/>
              </p:ext>
            </p:extLst>
          </p:nvPr>
        </p:nvGraphicFramePr>
        <p:xfrm>
          <a:off x="2061497" y="3721782"/>
          <a:ext cx="8128001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/>
                <a:gridCol w="1161143"/>
                <a:gridCol w="1161143"/>
                <a:gridCol w="1161143"/>
                <a:gridCol w="1161143"/>
                <a:gridCol w="1161143"/>
                <a:gridCol w="116114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PC</a:t>
                      </a:r>
                      <a:r>
                        <a:rPr lang="es-PE" baseline="0" dirty="0" smtClean="0"/>
                        <a:t> 1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PC 2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PC 3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PC</a:t>
                      </a:r>
                      <a:r>
                        <a:rPr lang="es-PE" baseline="0" dirty="0" smtClean="0"/>
                        <a:t> 4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Parcial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Final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Promedio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5.75</a:t>
                      </a:r>
                      <a:endParaRPr lang="es-PE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4.50</a:t>
                      </a:r>
                      <a:endParaRPr lang="es-PE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rgbClr val="FF0000"/>
                          </a:solidFill>
                        </a:rPr>
                        <a:t>08</a:t>
                      </a:r>
                      <a:endParaRPr lang="es-P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606915"/>
              </p:ext>
            </p:extLst>
          </p:nvPr>
        </p:nvGraphicFramePr>
        <p:xfrm>
          <a:off x="2061497" y="5250894"/>
          <a:ext cx="696685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/>
                <a:gridCol w="1161143"/>
                <a:gridCol w="1161143"/>
                <a:gridCol w="1161143"/>
                <a:gridCol w="1161143"/>
                <a:gridCol w="116114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PC</a:t>
                      </a:r>
                      <a:r>
                        <a:rPr lang="es-PE" baseline="0" dirty="0" smtClean="0"/>
                        <a:t> 1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PC 2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PC 3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Parcial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Final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Promedio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14.5</a:t>
                      </a:r>
                      <a:endParaRPr lang="es-P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rgbClr val="FF0000"/>
                          </a:solidFill>
                          <a:effectLst/>
                        </a:rPr>
                        <a:t>09</a:t>
                      </a:r>
                      <a:endParaRPr lang="es-PE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595249" y="1925630"/>
            <a:ext cx="270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 smtClean="0"/>
              <a:t>Nivelación en Lenguaje</a:t>
            </a:r>
            <a:endParaRPr lang="es-PE" b="1" i="1" dirty="0"/>
          </a:p>
        </p:txBody>
      </p:sp>
      <p:sp>
        <p:nvSpPr>
          <p:cNvPr id="9" name="Rectángulo 8"/>
          <p:cNvSpPr/>
          <p:nvPr/>
        </p:nvSpPr>
        <p:spPr>
          <a:xfrm>
            <a:off x="1595249" y="3297801"/>
            <a:ext cx="2795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i="1" dirty="0"/>
              <a:t>Nivelación en </a:t>
            </a:r>
            <a:r>
              <a:rPr lang="es-PE" b="1" i="1" dirty="0" smtClean="0"/>
              <a:t>Matemáticas</a:t>
            </a:r>
            <a:endParaRPr lang="es-PE" b="1" i="1" dirty="0"/>
          </a:p>
        </p:txBody>
      </p:sp>
      <p:sp>
        <p:nvSpPr>
          <p:cNvPr id="10" name="Rectángulo 9"/>
          <p:cNvSpPr/>
          <p:nvPr/>
        </p:nvSpPr>
        <p:spPr>
          <a:xfrm>
            <a:off x="1595249" y="4669972"/>
            <a:ext cx="2641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i="1" dirty="0" smtClean="0"/>
              <a:t>Nivela</a:t>
            </a:r>
            <a:r>
              <a:rPr lang="es-PE" b="1" i="1" dirty="0"/>
              <a:t>ció</a:t>
            </a:r>
            <a:r>
              <a:rPr lang="es-PE" b="1" i="1" dirty="0" smtClean="0"/>
              <a:t>n </a:t>
            </a:r>
            <a:r>
              <a:rPr lang="es-PE" b="1" i="1" dirty="0"/>
              <a:t>en </a:t>
            </a:r>
            <a:r>
              <a:rPr lang="es-PE" b="1" i="1" dirty="0" smtClean="0"/>
              <a:t>informática</a:t>
            </a:r>
            <a:endParaRPr lang="es-PE" b="1" i="1" dirty="0"/>
          </a:p>
        </p:txBody>
      </p:sp>
      <p:pic>
        <p:nvPicPr>
          <p:cNvPr id="1026" name="Picture 2" descr="Resultado de imagen para icono aler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351" y="3488837"/>
            <a:ext cx="1163454" cy="96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o 19"/>
          <p:cNvGrpSpPr/>
          <p:nvPr/>
        </p:nvGrpSpPr>
        <p:grpSpPr>
          <a:xfrm>
            <a:off x="9472048" y="4539203"/>
            <a:ext cx="2213947" cy="1632832"/>
            <a:chOff x="9472048" y="4539203"/>
            <a:chExt cx="2213947" cy="1632832"/>
          </a:xfrm>
        </p:grpSpPr>
        <p:cxnSp>
          <p:nvCxnSpPr>
            <p:cNvPr id="12" name="Conector recto de flecha 11"/>
            <p:cNvCxnSpPr/>
            <p:nvPr/>
          </p:nvCxnSpPr>
          <p:spPr>
            <a:xfrm flipH="1">
              <a:off x="10303351" y="4539203"/>
              <a:ext cx="222045" cy="500101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/>
            <p:cNvCxnSpPr/>
            <p:nvPr/>
          </p:nvCxnSpPr>
          <p:spPr>
            <a:xfrm flipH="1">
              <a:off x="11049892" y="4564727"/>
              <a:ext cx="18061" cy="96097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ángulo 17"/>
            <p:cNvSpPr/>
            <p:nvPr/>
          </p:nvSpPr>
          <p:spPr>
            <a:xfrm>
              <a:off x="9472048" y="5005163"/>
              <a:ext cx="10894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PE" b="1" i="1" dirty="0" smtClean="0"/>
                <a:t>Objetivos</a:t>
              </a:r>
              <a:endParaRPr lang="es-PE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10505159" y="5525704"/>
              <a:ext cx="11808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PE" b="1" i="1" dirty="0" smtClean="0"/>
                <a:t>Pautas de </a:t>
              </a:r>
            </a:p>
            <a:p>
              <a:pPr algn="ctr"/>
              <a:r>
                <a:rPr lang="es-PE" b="1" i="1" dirty="0" smtClean="0"/>
                <a:t>acción</a:t>
              </a:r>
              <a:endParaRPr lang="es-PE" dirty="0"/>
            </a:p>
          </p:txBody>
        </p:sp>
      </p:grpSp>
      <p:sp>
        <p:nvSpPr>
          <p:cNvPr id="23" name="CuadroTexto 22"/>
          <p:cNvSpPr txBox="1"/>
          <p:nvPr/>
        </p:nvSpPr>
        <p:spPr>
          <a:xfrm>
            <a:off x="247374" y="1187219"/>
            <a:ext cx="1005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Sesión 7° Presencial: Evaluación académica y toma de decisiones</a:t>
            </a:r>
          </a:p>
        </p:txBody>
      </p:sp>
      <p:pic>
        <p:nvPicPr>
          <p:cNvPr id="17" name="Picture 2" descr="Resultado de imagen para icono calculadora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535" y="394800"/>
            <a:ext cx="1404503" cy="140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18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92358" y="1086151"/>
            <a:ext cx="4262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Sesión 9° Presencial: Cierre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2" y="153955"/>
            <a:ext cx="2713016" cy="5543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087" y="1987183"/>
            <a:ext cx="3141186" cy="134052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94" y="1870981"/>
            <a:ext cx="3142800" cy="142237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630273" y="1609371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PE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584825" y="3671170"/>
            <a:ext cx="3006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Informar / Precisar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524865" y="4319390"/>
            <a:ext cx="6430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PE" sz="2400" i="1" dirty="0" smtClean="0">
                <a:solidFill>
                  <a:schemeClr val="accent5">
                    <a:lumMod val="75000"/>
                  </a:schemeClr>
                </a:solidFill>
              </a:rPr>
              <a:t>¿Qué hace un profesional de la carrera?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PE" sz="2400" i="1" dirty="0" smtClean="0">
                <a:solidFill>
                  <a:schemeClr val="accent5">
                    <a:lumMod val="75000"/>
                  </a:schemeClr>
                </a:solidFill>
              </a:rPr>
              <a:t>¿Cuál es su campo laboral?</a:t>
            </a:r>
            <a:endParaRPr lang="es-PE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044230" y="5653199"/>
            <a:ext cx="6300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Fortalecer y validar la elección de carrera</a:t>
            </a:r>
          </a:p>
        </p:txBody>
      </p:sp>
      <p:sp>
        <p:nvSpPr>
          <p:cNvPr id="13" name="Flecha abajo 12"/>
          <p:cNvSpPr/>
          <p:nvPr/>
        </p:nvSpPr>
        <p:spPr>
          <a:xfrm>
            <a:off x="5840361" y="5220422"/>
            <a:ext cx="353962" cy="439252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15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2" y="153955"/>
            <a:ext cx="2713016" cy="554384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8234056" y="439178"/>
            <a:ext cx="2846439" cy="75216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/>
              <a:t>RESULTADOS OBTENIDOS</a:t>
            </a:r>
            <a:endParaRPr lang="es-PE" sz="2400" b="1" dirty="0"/>
          </a:p>
        </p:txBody>
      </p:sp>
      <p:sp>
        <p:nvSpPr>
          <p:cNvPr id="7" name="CuadroTexto 7"/>
          <p:cNvSpPr txBox="1"/>
          <p:nvPr/>
        </p:nvSpPr>
        <p:spPr>
          <a:xfrm>
            <a:off x="967232" y="1146474"/>
            <a:ext cx="6226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número de sesiones te ha parecido:</a:t>
            </a:r>
            <a:endParaRPr lang="es-PE" sz="28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8"/>
          <p:cNvSpPr txBox="1"/>
          <p:nvPr/>
        </p:nvSpPr>
        <p:spPr>
          <a:xfrm>
            <a:off x="674703" y="5770484"/>
            <a:ext cx="1058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N = 35</a:t>
            </a:r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Sobre un total de 44 becarios para el 2017 - I</a:t>
            </a:r>
          </a:p>
        </p:txBody>
      </p:sp>
      <p:graphicFrame>
        <p:nvGraphicFramePr>
          <p:cNvPr id="9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634751"/>
              </p:ext>
            </p:extLst>
          </p:nvPr>
        </p:nvGraphicFramePr>
        <p:xfrm>
          <a:off x="967231" y="1837677"/>
          <a:ext cx="10113264" cy="3932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45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2" y="153955"/>
            <a:ext cx="2713016" cy="554384"/>
          </a:xfrm>
          <a:prstGeom prst="rect">
            <a:avLst/>
          </a:prstGeom>
        </p:spPr>
      </p:pic>
      <p:graphicFrame>
        <p:nvGraphicFramePr>
          <p:cNvPr id="9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306713"/>
              </p:ext>
            </p:extLst>
          </p:nvPr>
        </p:nvGraphicFramePr>
        <p:xfrm>
          <a:off x="967231" y="1829039"/>
          <a:ext cx="10113264" cy="3941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8"/>
          <p:cNvSpPr txBox="1"/>
          <p:nvPr/>
        </p:nvSpPr>
        <p:spPr>
          <a:xfrm>
            <a:off x="674703" y="5770484"/>
            <a:ext cx="1058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N = 35</a:t>
            </a:r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Sobre un total de 44 becarios para el 2017 - I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8234056" y="439178"/>
            <a:ext cx="2846439" cy="75216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/>
              <a:t>RESULTADOS OBTENIDOS</a:t>
            </a:r>
            <a:endParaRPr lang="es-PE" sz="2400" b="1" dirty="0"/>
          </a:p>
        </p:txBody>
      </p:sp>
      <p:sp>
        <p:nvSpPr>
          <p:cNvPr id="13" name="CuadroTexto 7"/>
          <p:cNvSpPr txBox="1"/>
          <p:nvPr/>
        </p:nvSpPr>
        <p:spPr>
          <a:xfrm>
            <a:off x="967232" y="1146474"/>
            <a:ext cx="6226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Percepción de utilidad del programa:</a:t>
            </a:r>
            <a:endParaRPr lang="es-PE" sz="28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4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2" y="153955"/>
            <a:ext cx="2713016" cy="554384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8234056" y="439178"/>
            <a:ext cx="2846439" cy="75216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/>
              <a:t>RESULTADOS OBTENIDOS</a:t>
            </a:r>
            <a:endParaRPr lang="es-PE" sz="2400" b="1" dirty="0"/>
          </a:p>
        </p:txBody>
      </p:sp>
      <p:sp>
        <p:nvSpPr>
          <p:cNvPr id="12" name="CuadroTexto 8"/>
          <p:cNvSpPr txBox="1"/>
          <p:nvPr/>
        </p:nvSpPr>
        <p:spPr>
          <a:xfrm>
            <a:off x="674703" y="5770484"/>
            <a:ext cx="1058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N = 35</a:t>
            </a:r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Sobre un total de 44 becarios para el 2017 - I</a:t>
            </a:r>
          </a:p>
        </p:txBody>
      </p:sp>
      <p:sp>
        <p:nvSpPr>
          <p:cNvPr id="13" name="CuadroTexto 7"/>
          <p:cNvSpPr txBox="1"/>
          <p:nvPr/>
        </p:nvSpPr>
        <p:spPr>
          <a:xfrm>
            <a:off x="967232" y="1146474"/>
            <a:ext cx="6226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 de mayor utilidad percibida:</a:t>
            </a:r>
            <a:endParaRPr lang="es-PE" sz="28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784165"/>
              </p:ext>
            </p:extLst>
          </p:nvPr>
        </p:nvGraphicFramePr>
        <p:xfrm>
          <a:off x="1055851" y="1760206"/>
          <a:ext cx="10200284" cy="3735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089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2" y="153955"/>
            <a:ext cx="2713016" cy="554384"/>
          </a:xfrm>
          <a:prstGeom prst="rect">
            <a:avLst/>
          </a:prstGeom>
        </p:spPr>
      </p:pic>
      <p:graphicFrame>
        <p:nvGraphicFramePr>
          <p:cNvPr id="9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241620"/>
              </p:ext>
            </p:extLst>
          </p:nvPr>
        </p:nvGraphicFramePr>
        <p:xfrm>
          <a:off x="1119631" y="1822094"/>
          <a:ext cx="9960863" cy="3978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8"/>
          <p:cNvSpPr txBox="1"/>
          <p:nvPr/>
        </p:nvSpPr>
        <p:spPr>
          <a:xfrm>
            <a:off x="674703" y="5770484"/>
            <a:ext cx="1058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N = 35</a:t>
            </a:r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Sobre un total de 44 becarios para el 2017 - I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8234056" y="439178"/>
            <a:ext cx="2846439" cy="75216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/>
              <a:t>RESULTADOS OBTENIDOS</a:t>
            </a:r>
            <a:endParaRPr lang="es-PE" sz="2400" b="1" dirty="0"/>
          </a:p>
        </p:txBody>
      </p:sp>
      <p:sp>
        <p:nvSpPr>
          <p:cNvPr id="13" name="CuadroTexto 7"/>
          <p:cNvSpPr txBox="1"/>
          <p:nvPr/>
        </p:nvSpPr>
        <p:spPr>
          <a:xfrm>
            <a:off x="967232" y="1146474"/>
            <a:ext cx="6226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¿Recurriría a su tutor en el futuro?:</a:t>
            </a:r>
            <a:endParaRPr lang="es-PE" sz="28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808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2" y="153955"/>
            <a:ext cx="2713016" cy="554384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766916" y="1567014"/>
            <a:ext cx="4896465" cy="3431380"/>
            <a:chOff x="1120877" y="1577454"/>
            <a:chExt cx="4896465" cy="3431380"/>
          </a:xfrm>
        </p:grpSpPr>
        <p:sp>
          <p:nvSpPr>
            <p:cNvPr id="2" name="CuadroTexto 1"/>
            <p:cNvSpPr txBox="1"/>
            <p:nvPr/>
          </p:nvSpPr>
          <p:spPr>
            <a:xfrm>
              <a:off x="1371600" y="2792843"/>
              <a:ext cx="447540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5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s-PE" sz="2400" dirty="0">
                  <a:solidFill>
                    <a:schemeClr val="accent5">
                      <a:lumMod val="75000"/>
                    </a:schemeClr>
                  </a:solidFill>
                </a:rPr>
                <a:t>Proceso de selección / Filtro</a:t>
              </a:r>
            </a:p>
            <a:p>
              <a:pPr marL="285750" indent="-285750">
                <a:buClr>
                  <a:schemeClr val="accent5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s-PE" sz="2400" dirty="0">
                  <a:solidFill>
                    <a:schemeClr val="accent5">
                      <a:lumMod val="75000"/>
                    </a:schemeClr>
                  </a:solidFill>
                </a:rPr>
                <a:t>Carreras limitadas</a:t>
              </a:r>
            </a:p>
            <a:p>
              <a:pPr marL="285750" indent="-285750">
                <a:buClr>
                  <a:schemeClr val="accent5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s-PE" sz="2400" dirty="0" smtClean="0">
                  <a:solidFill>
                    <a:schemeClr val="accent5">
                      <a:lumMod val="75000"/>
                    </a:schemeClr>
                  </a:solidFill>
                </a:rPr>
                <a:t>Marco normativo</a:t>
              </a:r>
            </a:p>
            <a:p>
              <a:pPr marL="285750" indent="-285750">
                <a:buClr>
                  <a:schemeClr val="accent5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s-PE" sz="2400" dirty="0" smtClean="0">
                  <a:solidFill>
                    <a:schemeClr val="accent5">
                      <a:lumMod val="75000"/>
                    </a:schemeClr>
                  </a:solidFill>
                </a:rPr>
                <a:t>No laptop desde el inicio </a:t>
              </a:r>
            </a:p>
            <a:p>
              <a:pPr marL="285750" indent="-285750">
                <a:buClr>
                  <a:schemeClr val="accent5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s-PE" sz="2400" dirty="0" smtClean="0">
                  <a:solidFill>
                    <a:schemeClr val="accent5">
                      <a:lumMod val="75000"/>
                    </a:schemeClr>
                  </a:solidFill>
                </a:rPr>
                <a:t>Orientación por parte del gestor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PE" dirty="0"/>
            </a:p>
          </p:txBody>
        </p:sp>
        <p:sp>
          <p:nvSpPr>
            <p:cNvPr id="8" name="Rectángulo redondeado 7"/>
            <p:cNvSpPr/>
            <p:nvPr/>
          </p:nvSpPr>
          <p:spPr>
            <a:xfrm>
              <a:off x="2145889" y="1577454"/>
              <a:ext cx="2846439" cy="75216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2400" b="1" dirty="0" smtClean="0"/>
                <a:t>LIMITACIONES PRONABEC</a:t>
              </a:r>
              <a:endParaRPr lang="es-PE" sz="2400" b="1" dirty="0"/>
            </a:p>
          </p:txBody>
        </p:sp>
        <p:sp>
          <p:nvSpPr>
            <p:cNvPr id="3" name="Rectángulo redondeado 2"/>
            <p:cNvSpPr/>
            <p:nvPr/>
          </p:nvSpPr>
          <p:spPr>
            <a:xfrm>
              <a:off x="1120877" y="2536723"/>
              <a:ext cx="4896465" cy="2472111"/>
            </a:xfrm>
            <a:prstGeom prst="roundRect">
              <a:avLst/>
            </a:prstGeom>
            <a:noFill/>
            <a:ln w="571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6543858" y="1592514"/>
            <a:ext cx="5138670" cy="3405880"/>
            <a:chOff x="6425871" y="1592514"/>
            <a:chExt cx="5138670" cy="3405880"/>
          </a:xfrm>
        </p:grpSpPr>
        <p:sp>
          <p:nvSpPr>
            <p:cNvPr id="7" name="CuadroTexto 6"/>
            <p:cNvSpPr txBox="1"/>
            <p:nvPr/>
          </p:nvSpPr>
          <p:spPr>
            <a:xfrm>
              <a:off x="6425871" y="2792843"/>
              <a:ext cx="513867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5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s-PE" sz="2400" dirty="0">
                  <a:solidFill>
                    <a:schemeClr val="accent5">
                      <a:lumMod val="75000"/>
                    </a:schemeClr>
                  </a:solidFill>
                </a:rPr>
                <a:t>¿Qué sucede con el estudiante que pierde la beca?</a:t>
              </a:r>
            </a:p>
            <a:p>
              <a:pPr marL="285750" indent="-285750">
                <a:buClr>
                  <a:schemeClr val="accent5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s-PE" sz="2400" dirty="0">
                  <a:solidFill>
                    <a:schemeClr val="accent5">
                      <a:lumMod val="75000"/>
                    </a:schemeClr>
                  </a:solidFill>
                </a:rPr>
                <a:t>¿Cómo regresa a su comunidad?</a:t>
              </a:r>
            </a:p>
            <a:p>
              <a:pPr marL="285750" indent="-285750">
                <a:buClr>
                  <a:schemeClr val="accent5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s-PE" sz="2400" dirty="0">
                  <a:solidFill>
                    <a:schemeClr val="accent5">
                      <a:lumMod val="75000"/>
                    </a:schemeClr>
                  </a:solidFill>
                </a:rPr>
                <a:t>Sentimiento de fracaso</a:t>
              </a:r>
            </a:p>
            <a:p>
              <a:pPr marL="285750" indent="-285750">
                <a:buClr>
                  <a:schemeClr val="accent5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endParaRPr lang="es-PE" sz="2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7334865" y="1592514"/>
              <a:ext cx="2846439" cy="75216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2400" b="1" dirty="0" smtClean="0"/>
                <a:t>¿COMO AYUDARLOS A SALIR?</a:t>
              </a:r>
              <a:endParaRPr lang="es-PE" sz="2400" b="1" dirty="0"/>
            </a:p>
          </p:txBody>
        </p:sp>
        <p:sp>
          <p:nvSpPr>
            <p:cNvPr id="10" name="Rectángulo redondeado 9"/>
            <p:cNvSpPr/>
            <p:nvPr/>
          </p:nvSpPr>
          <p:spPr>
            <a:xfrm>
              <a:off x="6425871" y="2526283"/>
              <a:ext cx="4896465" cy="2472111"/>
            </a:xfrm>
            <a:prstGeom prst="roundRect">
              <a:avLst/>
            </a:prstGeom>
            <a:noFill/>
            <a:ln w="571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4909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2" y="153955"/>
            <a:ext cx="2713016" cy="5543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057" y="885559"/>
            <a:ext cx="8731045" cy="525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035481" y="1356205"/>
            <a:ext cx="2316439" cy="1853151"/>
            <a:chOff x="681343" y="1396105"/>
            <a:chExt cx="2316439" cy="1853151"/>
          </a:xfrm>
          <a:solidFill>
            <a:schemeClr val="accent5">
              <a:lumMod val="75000"/>
            </a:schemeClr>
          </a:solidFill>
        </p:grpSpPr>
        <p:sp>
          <p:nvSpPr>
            <p:cNvPr id="5" name="Rectángulo redondeado 4"/>
            <p:cNvSpPr/>
            <p:nvPr/>
          </p:nvSpPr>
          <p:spPr>
            <a:xfrm>
              <a:off x="681343" y="1396105"/>
              <a:ext cx="2316439" cy="185315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ángulo 5"/>
            <p:cNvSpPr/>
            <p:nvPr/>
          </p:nvSpPr>
          <p:spPr>
            <a:xfrm>
              <a:off x="735620" y="1450382"/>
              <a:ext cx="2207885" cy="17445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800" b="1" kern="1200" dirty="0" smtClean="0"/>
                <a:t>Necesidades de adaptación académica y socio afectiva</a:t>
              </a:r>
              <a:endParaRPr lang="es-PE" sz="1800" b="1" kern="1200" dirty="0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981204" y="3622886"/>
            <a:ext cx="2316439" cy="1853151"/>
            <a:chOff x="3357256" y="3113"/>
            <a:chExt cx="2316439" cy="1853151"/>
          </a:xfrm>
          <a:solidFill>
            <a:schemeClr val="accent5">
              <a:lumMod val="75000"/>
            </a:schemeClr>
          </a:solidFill>
        </p:grpSpPr>
        <p:sp>
          <p:nvSpPr>
            <p:cNvPr id="8" name="Rectángulo redondeado 7"/>
            <p:cNvSpPr/>
            <p:nvPr/>
          </p:nvSpPr>
          <p:spPr>
            <a:xfrm>
              <a:off x="3357256" y="3113"/>
              <a:ext cx="2316439" cy="185315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 8"/>
            <p:cNvSpPr/>
            <p:nvPr/>
          </p:nvSpPr>
          <p:spPr>
            <a:xfrm>
              <a:off x="3411533" y="57390"/>
              <a:ext cx="2207885" cy="17445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b="1" dirty="0"/>
                <a:t>Necesidades</a:t>
              </a:r>
              <a:r>
                <a:rPr lang="es-PE" sz="1800" b="1" kern="1200" dirty="0" smtClean="0"/>
                <a:t> de seguimiento y monitoreo UP / PRONABEC</a:t>
              </a:r>
              <a:endParaRPr lang="es-PE" sz="1800" b="1" kern="1200" dirty="0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876821" y="2209822"/>
            <a:ext cx="2438357" cy="2438357"/>
            <a:chOff x="3296297" y="2977196"/>
            <a:chExt cx="2438357" cy="2438357"/>
          </a:xfrm>
          <a:solidFill>
            <a:schemeClr val="accent5">
              <a:lumMod val="75000"/>
            </a:schemeClr>
          </a:solidFill>
        </p:grpSpPr>
        <p:sp>
          <p:nvSpPr>
            <p:cNvPr id="11" name="Elipse 10"/>
            <p:cNvSpPr/>
            <p:nvPr/>
          </p:nvSpPr>
          <p:spPr>
            <a:xfrm>
              <a:off x="3296297" y="2977196"/>
              <a:ext cx="2438357" cy="243835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ipse 4"/>
            <p:cNvSpPr/>
            <p:nvPr/>
          </p:nvSpPr>
          <p:spPr>
            <a:xfrm>
              <a:off x="3653386" y="3334285"/>
              <a:ext cx="1724179" cy="17241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3100" b="1" kern="1200" dirty="0" smtClean="0"/>
                <a:t>Nueva Estructura</a:t>
              </a:r>
              <a:endParaRPr lang="es-PE" sz="3100" b="1" kern="1200" dirty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8505229" y="2566911"/>
            <a:ext cx="3085757" cy="1853151"/>
            <a:chOff x="6714512" y="3423300"/>
            <a:chExt cx="2316439" cy="1853151"/>
          </a:xfrm>
          <a:solidFill>
            <a:schemeClr val="accent5">
              <a:lumMod val="75000"/>
            </a:schemeClr>
          </a:solidFill>
        </p:grpSpPr>
        <p:sp>
          <p:nvSpPr>
            <p:cNvPr id="14" name="Rectángulo redondeado 13"/>
            <p:cNvSpPr/>
            <p:nvPr/>
          </p:nvSpPr>
          <p:spPr>
            <a:xfrm>
              <a:off x="6714512" y="3423300"/>
              <a:ext cx="2316439" cy="185315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6768789" y="3477577"/>
              <a:ext cx="2207885" cy="17445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800" kern="1200" dirty="0" smtClean="0">
                  <a:sym typeface="Wingdings" panose="05000000000000000000" pitchFamily="2" charset="2"/>
                </a:rPr>
                <a:t> </a:t>
              </a:r>
              <a:r>
                <a:rPr lang="es-PE" sz="1800" b="1" kern="1200" dirty="0" smtClean="0">
                  <a:sym typeface="Wingdings" panose="05000000000000000000" pitchFamily="2" charset="2"/>
                </a:rPr>
                <a:t>Menos intimidante</a:t>
              </a:r>
            </a:p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800" b="1" kern="1200" dirty="0" smtClean="0">
                  <a:sym typeface="Wingdings" panose="05000000000000000000" pitchFamily="2" charset="2"/>
                </a:rPr>
                <a:t> Compartir experiencias</a:t>
              </a:r>
            </a:p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800" b="1" kern="1200" dirty="0" smtClean="0">
                  <a:sym typeface="Wingdings" panose="05000000000000000000" pitchFamily="2" charset="2"/>
                </a:rPr>
                <a:t> Refuerzo socio afectivo</a:t>
              </a:r>
              <a:endParaRPr lang="es-PE" sz="1800" b="1" kern="1200" dirty="0"/>
            </a:p>
          </p:txBody>
        </p:sp>
      </p:grpSp>
      <p:sp>
        <p:nvSpPr>
          <p:cNvPr id="16" name="Flecha izquierda 15"/>
          <p:cNvSpPr/>
          <p:nvPr/>
        </p:nvSpPr>
        <p:spPr>
          <a:xfrm rot="12900000">
            <a:off x="3351455" y="2367913"/>
            <a:ext cx="1495857" cy="694931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lecha izquierda 16"/>
          <p:cNvSpPr/>
          <p:nvPr/>
        </p:nvSpPr>
        <p:spPr>
          <a:xfrm rot="8762392">
            <a:off x="3324666" y="4008241"/>
            <a:ext cx="1495857" cy="694931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Flecha izquierda 17"/>
          <p:cNvSpPr/>
          <p:nvPr/>
        </p:nvSpPr>
        <p:spPr>
          <a:xfrm rot="10800000">
            <a:off x="7468773" y="3081534"/>
            <a:ext cx="882861" cy="694931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2" y="153955"/>
            <a:ext cx="2713016" cy="5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5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2" y="153955"/>
            <a:ext cx="2713016" cy="55438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08770" y="2197093"/>
            <a:ext cx="94530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>
                <a:solidFill>
                  <a:schemeClr val="accent5">
                    <a:lumMod val="75000"/>
                  </a:schemeClr>
                </a:solidFill>
              </a:rPr>
              <a:t>El tutorado adoptará estrategias que le permitan optimizar su rendimiento académico y facilitar su proceso de socialización.</a:t>
            </a:r>
          </a:p>
          <a:p>
            <a:endParaRPr lang="es-PE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PE" sz="2400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Fortalecerá hábitos y técnicas de estudio de acuerdo con sus metas académicas.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PE" sz="2400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Identificará aspectos personales y ambientales que facilitarán su adaptación social y afectiva a la vida universitaria.</a:t>
            </a:r>
            <a:endParaRPr lang="es-PE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69110" y="5466459"/>
            <a:ext cx="7884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PE" sz="2400" dirty="0" smtClean="0">
                <a:solidFill>
                  <a:schemeClr val="accent5">
                    <a:lumMod val="75000"/>
                  </a:schemeClr>
                </a:solidFill>
              </a:rPr>
              <a:t>Modalidad: </a:t>
            </a:r>
            <a:r>
              <a:rPr lang="es-PE" sz="2400" dirty="0" err="1" smtClean="0">
                <a:solidFill>
                  <a:schemeClr val="accent5">
                    <a:lumMod val="75000"/>
                  </a:schemeClr>
                </a:solidFill>
              </a:rPr>
              <a:t>semi</a:t>
            </a:r>
            <a:r>
              <a:rPr lang="es-PE" sz="2400" dirty="0" smtClean="0">
                <a:solidFill>
                  <a:schemeClr val="accent5">
                    <a:lumMod val="75000"/>
                  </a:schemeClr>
                </a:solidFill>
              </a:rPr>
              <a:t> presencial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PE" sz="2400" dirty="0" smtClean="0">
                <a:solidFill>
                  <a:schemeClr val="accent5">
                    <a:lumMod val="75000"/>
                  </a:schemeClr>
                </a:solidFill>
              </a:rPr>
              <a:t>Duración: 10 sesiones (cinco presenciales / cinco virtuales)</a:t>
            </a:r>
          </a:p>
          <a:p>
            <a:endParaRPr lang="es-PE" sz="2400" dirty="0"/>
          </a:p>
        </p:txBody>
      </p:sp>
      <p:sp>
        <p:nvSpPr>
          <p:cNvPr id="2" name="Rectángulo redondeado 1"/>
          <p:cNvSpPr/>
          <p:nvPr/>
        </p:nvSpPr>
        <p:spPr>
          <a:xfrm>
            <a:off x="722671" y="1076632"/>
            <a:ext cx="2846439" cy="75216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/>
              <a:t>OBJETIVOS</a:t>
            </a:r>
            <a:endParaRPr lang="es-PE" sz="2400" b="1" dirty="0"/>
          </a:p>
        </p:txBody>
      </p:sp>
      <p:sp>
        <p:nvSpPr>
          <p:cNvPr id="3" name="Rectángulo redondeado 2"/>
          <p:cNvSpPr/>
          <p:nvPr/>
        </p:nvSpPr>
        <p:spPr>
          <a:xfrm>
            <a:off x="1117625" y="2056408"/>
            <a:ext cx="10028903" cy="2987539"/>
          </a:xfrm>
          <a:prstGeom prst="roundRect">
            <a:avLst/>
          </a:prstGeom>
          <a:noFill/>
          <a:ln w="444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154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2" y="153955"/>
            <a:ext cx="2713016" cy="55438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44507" y="1475931"/>
            <a:ext cx="32298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Evento de Bienvenida a Seleccionados</a:t>
            </a:r>
            <a:endParaRPr lang="es-PE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77479" y="1660598"/>
            <a:ext cx="3229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Taller de Inducción a la Vida Universitaria</a:t>
            </a:r>
            <a:endParaRPr lang="es-PE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10451" y="1445153"/>
            <a:ext cx="35592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Taller de Integración: enfrentando los desafíos del cambio</a:t>
            </a:r>
            <a:endParaRPr lang="es-PE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516194" y="3025250"/>
            <a:ext cx="2875935" cy="3582027"/>
          </a:xfrm>
          <a:prstGeom prst="round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2400" b="1" i="1" dirty="0" smtClean="0">
                <a:solidFill>
                  <a:schemeClr val="accent5">
                    <a:lumMod val="75000"/>
                  </a:schemeClr>
                </a:solidFill>
              </a:rPr>
              <a:t>Comunicación con padres: importancia del apoyo en la universidad.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2400" b="1" i="1" dirty="0" smtClean="0">
                <a:solidFill>
                  <a:schemeClr val="accent5">
                    <a:lumMod val="75000"/>
                  </a:schemeClr>
                </a:solidFill>
              </a:rPr>
              <a:t>Celebración del logro.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2400" b="1" i="1" dirty="0" smtClean="0">
                <a:solidFill>
                  <a:schemeClr val="accent5">
                    <a:lumMod val="75000"/>
                  </a:schemeClr>
                </a:solidFill>
              </a:rPr>
              <a:t>Orientación en primeros pasos.</a:t>
            </a:r>
            <a:endParaRPr lang="es-PE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4519151" y="3041827"/>
            <a:ext cx="2875935" cy="3582027"/>
          </a:xfrm>
          <a:prstGeom prst="round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2400" b="1" i="1" dirty="0">
                <a:solidFill>
                  <a:schemeClr val="accent5">
                    <a:lumMod val="75000"/>
                  </a:schemeClr>
                </a:solidFill>
              </a:rPr>
              <a:t>Procedimientos administrativos.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2400" b="1" i="1" dirty="0">
                <a:solidFill>
                  <a:schemeClr val="accent5">
                    <a:lumMod val="75000"/>
                  </a:schemeClr>
                </a:solidFill>
              </a:rPr>
              <a:t>Estrategias de estudio.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2400" b="1" i="1" dirty="0">
                <a:solidFill>
                  <a:schemeClr val="accent5">
                    <a:lumMod val="75000"/>
                  </a:schemeClr>
                </a:solidFill>
              </a:rPr>
              <a:t>Normas y Reglamentos.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2400" b="1" i="1" dirty="0">
                <a:solidFill>
                  <a:schemeClr val="accent5">
                    <a:lumMod val="75000"/>
                  </a:schemeClr>
                </a:solidFill>
              </a:rPr>
              <a:t>Integración social.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8522109" y="3025249"/>
            <a:ext cx="2875935" cy="3582027"/>
          </a:xfrm>
          <a:prstGeom prst="round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2400" b="1" i="1" dirty="0">
                <a:solidFill>
                  <a:schemeClr val="accent5">
                    <a:lumMod val="75000"/>
                  </a:schemeClr>
                </a:solidFill>
              </a:rPr>
              <a:t>Integración social.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2400" b="1" i="1" dirty="0">
                <a:solidFill>
                  <a:schemeClr val="accent5">
                    <a:lumMod val="75000"/>
                  </a:schemeClr>
                </a:solidFill>
              </a:rPr>
              <a:t>Fortalecimiento de redes de contacto.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2400" b="1" i="1" dirty="0">
                <a:solidFill>
                  <a:schemeClr val="accent5">
                    <a:lumMod val="75000"/>
                  </a:schemeClr>
                </a:solidFill>
              </a:rPr>
              <a:t>Sentido de pertenencia a la UP.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3985750" y="723763"/>
            <a:ext cx="3613355" cy="75216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/>
              <a:t>PREVIO A LA TUTORÍA</a:t>
            </a:r>
            <a:endParaRPr lang="es-PE" sz="2400" b="1" dirty="0"/>
          </a:p>
        </p:txBody>
      </p:sp>
    </p:spTree>
    <p:extLst>
      <p:ext uri="{BB962C8B-B14F-4D97-AF65-F5344CB8AC3E}">
        <p14:creationId xmlns:p14="http://schemas.microsoft.com/office/powerpoint/2010/main" val="302849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2" y="153955"/>
            <a:ext cx="2713016" cy="554384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651911"/>
              </p:ext>
            </p:extLst>
          </p:nvPr>
        </p:nvGraphicFramePr>
        <p:xfrm>
          <a:off x="675309" y="1888957"/>
          <a:ext cx="9066728" cy="37061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939"/>
                <a:gridCol w="1231686"/>
                <a:gridCol w="2054248"/>
                <a:gridCol w="5331855"/>
              </a:tblGrid>
              <a:tr h="1697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#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SESIÓN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PROGRAMACIÓN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 smtClean="0">
                          <a:effectLst/>
                        </a:rPr>
                        <a:t>CONTENIDOS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56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1°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</a:rPr>
                        <a:t>PRESENCIAL</a:t>
                      </a:r>
                      <a:endParaRPr lang="es-PE" sz="1600" dirty="0">
                        <a:effectLst/>
                      </a:endParaRPr>
                    </a:p>
                  </a:txBody>
                  <a:tcPr marL="60625" marR="60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</a:rPr>
                        <a:t>1° semana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PE" sz="1600" dirty="0" smtClean="0">
                          <a:effectLst/>
                        </a:rPr>
                        <a:t>BIENVENIDA</a:t>
                      </a:r>
                    </a:p>
                  </a:txBody>
                  <a:tcPr marL="60625" marR="606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2°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</a:rPr>
                        <a:t>VIRTUAL</a:t>
                      </a:r>
                      <a:endParaRPr lang="es-PE" sz="1600" dirty="0">
                        <a:effectLst/>
                      </a:endParaRPr>
                    </a:p>
                  </a:txBody>
                  <a:tcPr marL="60625" marR="60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</a:rPr>
                        <a:t>2° Semana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PE" sz="1600" dirty="0" smtClean="0">
                          <a:effectLst/>
                        </a:rPr>
                        <a:t>HÁBITOS DE ESTUDIO Y ADMINISTRACIÓN DEL TIEMPO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/>
                </a:tc>
              </a:tr>
              <a:tr h="370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3°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</a:rPr>
                        <a:t>PRESENCIAL</a:t>
                      </a:r>
                      <a:endParaRPr lang="es-PE" sz="1600" dirty="0">
                        <a:effectLst/>
                      </a:endParaRPr>
                    </a:p>
                  </a:txBody>
                  <a:tcPr marL="60625" marR="60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</a:rPr>
                        <a:t>4° Semana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PE" sz="1600" dirty="0" smtClean="0">
                          <a:effectLst/>
                        </a:rPr>
                        <a:t>PERFIL ACADÉMICO /</a:t>
                      </a:r>
                      <a:r>
                        <a:rPr lang="es-PE" sz="1600" baseline="0" dirty="0" smtClean="0">
                          <a:effectLst/>
                        </a:rPr>
                        <a:t> PROCRASTINACIÓN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/>
                </a:tc>
              </a:tr>
              <a:tr h="386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4°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</a:rPr>
                        <a:t>VIRTUAL</a:t>
                      </a:r>
                      <a:endParaRPr lang="es-PE" sz="1600" dirty="0">
                        <a:effectLst/>
                      </a:endParaRPr>
                    </a:p>
                  </a:txBody>
                  <a:tcPr marL="60625" marR="60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5°</a:t>
                      </a:r>
                      <a:r>
                        <a:rPr lang="es-PE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Semana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PE" sz="1600" dirty="0" smtClean="0">
                          <a:effectLst/>
                        </a:rPr>
                        <a:t>ESTRÉS ACADÉMICO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/>
                </a:tc>
              </a:tr>
              <a:tr h="321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5°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</a:rPr>
                        <a:t>PRESENCIAL</a:t>
                      </a:r>
                      <a:endParaRPr lang="es-PE" sz="1600" dirty="0">
                        <a:effectLst/>
                      </a:endParaRPr>
                    </a:p>
                  </a:txBody>
                  <a:tcPr marL="60625" marR="60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</a:rPr>
                        <a:t>6° Semana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PE" sz="1600" dirty="0" smtClean="0">
                          <a:effectLst/>
                        </a:rPr>
                        <a:t>ANSIEDAD ANTE LA EVALUACIÓN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/>
                </a:tc>
              </a:tr>
              <a:tr h="257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6°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</a:rPr>
                        <a:t>VIRTUAL</a:t>
                      </a:r>
                      <a:endParaRPr lang="es-PE" sz="1600" dirty="0">
                        <a:effectLst/>
                      </a:endParaRPr>
                    </a:p>
                  </a:txBody>
                  <a:tcPr marL="60625" marR="60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</a:rPr>
                        <a:t>7° Semana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PE" sz="1600" dirty="0" smtClean="0">
                          <a:effectLst/>
                        </a:rPr>
                        <a:t>MOTIVACIÓN PARA LAS EVALUACIONES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/>
                </a:tc>
              </a:tr>
              <a:tr h="396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7°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</a:rPr>
                        <a:t>PRESENCIAL</a:t>
                      </a:r>
                      <a:endParaRPr lang="es-PE" sz="1600" dirty="0">
                        <a:effectLst/>
                      </a:endParaRPr>
                    </a:p>
                  </a:txBody>
                  <a:tcPr marL="60625" marR="60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</a:rPr>
                        <a:t>10° Semana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PE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EVALUACIÓN</a:t>
                      </a:r>
                      <a:r>
                        <a:rPr lang="es-PE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ACADÉMICA Y TOMA DE DECISIONES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/>
                </a:tc>
              </a:tr>
              <a:tr h="2962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8°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</a:rPr>
                        <a:t>VIRTUAL</a:t>
                      </a:r>
                      <a:endParaRPr lang="es-PE" sz="1600" dirty="0">
                        <a:effectLst/>
                      </a:endParaRPr>
                    </a:p>
                  </a:txBody>
                  <a:tcPr marL="60625" marR="60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</a:rPr>
                        <a:t>11° Semana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PE" sz="1600" dirty="0" smtClean="0">
                          <a:effectLst/>
                        </a:rPr>
                        <a:t>VOCACIÓN Y PROYECTO DE VIDA PROFESIONAL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/>
                </a:tc>
              </a:tr>
              <a:tr h="370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9°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</a:rPr>
                        <a:t>PRESENCIAL</a:t>
                      </a:r>
                      <a:endParaRPr lang="es-PE" sz="1600" dirty="0">
                        <a:effectLst/>
                      </a:endParaRPr>
                    </a:p>
                  </a:txBody>
                  <a:tcPr marL="60625" marR="60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</a:rPr>
                        <a:t>13°</a:t>
                      </a:r>
                      <a:r>
                        <a:rPr lang="es-PE" sz="1600" baseline="0" dirty="0" smtClean="0">
                          <a:effectLst/>
                        </a:rPr>
                        <a:t> Semana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PE" sz="1600" dirty="0" smtClean="0">
                          <a:effectLst/>
                        </a:rPr>
                        <a:t>CIERRE / EVALUACIÓN DEL PRIMER SEMESTRE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/>
                </a:tc>
              </a:tr>
              <a:tr h="25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10°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</a:rPr>
                        <a:t>VIRTUAL</a:t>
                      </a:r>
                      <a:endParaRPr lang="es-PE" sz="1600" dirty="0">
                        <a:effectLst/>
                      </a:endParaRPr>
                    </a:p>
                  </a:txBody>
                  <a:tcPr marL="60625" marR="60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</a:rPr>
                        <a:t>15° Semana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PE" sz="1600" dirty="0" smtClean="0">
                          <a:effectLst/>
                        </a:rPr>
                        <a:t>EVALUACIÓN / ORIENTACIÓN</a:t>
                      </a:r>
                      <a:r>
                        <a:rPr lang="es-PE" sz="1600" baseline="0" dirty="0" smtClean="0">
                          <a:effectLst/>
                        </a:rPr>
                        <a:t> </a:t>
                      </a:r>
                      <a:r>
                        <a:rPr lang="es-PE" sz="1600" dirty="0" smtClean="0">
                          <a:effectLst/>
                        </a:rPr>
                        <a:t>MATRICULA 2° CICLO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/>
                </a:tc>
              </a:tr>
            </a:tbl>
          </a:graphicData>
        </a:graphic>
      </p:graphicFrame>
      <p:grpSp>
        <p:nvGrpSpPr>
          <p:cNvPr id="16" name="Grupo 15"/>
          <p:cNvGrpSpPr/>
          <p:nvPr/>
        </p:nvGrpSpPr>
        <p:grpSpPr>
          <a:xfrm>
            <a:off x="196505" y="4394186"/>
            <a:ext cx="5755265" cy="1958558"/>
            <a:chOff x="152261" y="4069724"/>
            <a:chExt cx="5755265" cy="1958558"/>
          </a:xfrm>
        </p:grpSpPr>
        <p:sp>
          <p:nvSpPr>
            <p:cNvPr id="10" name="Flecha curvada hacia la derecha 9"/>
            <p:cNvSpPr/>
            <p:nvPr/>
          </p:nvSpPr>
          <p:spPr>
            <a:xfrm>
              <a:off x="152261" y="4069724"/>
              <a:ext cx="478803" cy="1726392"/>
            </a:xfrm>
            <a:prstGeom prst="curvedRightArrow">
              <a:avLst>
                <a:gd name="adj1" fmla="val 0"/>
                <a:gd name="adj2" fmla="val 50000"/>
                <a:gd name="adj3" fmla="val 25000"/>
              </a:avLst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610458" y="5366911"/>
              <a:ext cx="5297068" cy="661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s-PE" b="1" i="1" dirty="0" smtClean="0"/>
                <a:t>Cuentan ya con notas de exámenes parciales.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s-PE" b="1" i="1" dirty="0" smtClean="0"/>
                <a:t>Es la última semana para retiro de asignaturas.</a:t>
              </a:r>
              <a:endParaRPr lang="es-PE" b="1" i="1" dirty="0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675309" y="3903595"/>
            <a:ext cx="11560935" cy="646331"/>
            <a:chOff x="631065" y="3579133"/>
            <a:chExt cx="11560935" cy="646331"/>
          </a:xfrm>
        </p:grpSpPr>
        <p:sp>
          <p:nvSpPr>
            <p:cNvPr id="6" name="Flecha izquierda 5"/>
            <p:cNvSpPr/>
            <p:nvPr/>
          </p:nvSpPr>
          <p:spPr>
            <a:xfrm>
              <a:off x="9375820" y="3734874"/>
              <a:ext cx="708338" cy="33485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10084157" y="3579133"/>
              <a:ext cx="21078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b="1" i="1" dirty="0" smtClean="0"/>
                <a:t>8° Semana: Exámenes Parciales</a:t>
              </a:r>
              <a:endParaRPr lang="es-PE" b="1" i="1" dirty="0"/>
            </a:p>
          </p:txBody>
        </p:sp>
        <p:cxnSp>
          <p:nvCxnSpPr>
            <p:cNvPr id="3" name="Conector recto 2"/>
            <p:cNvCxnSpPr>
              <a:endCxn id="6" idx="1"/>
            </p:cNvCxnSpPr>
            <p:nvPr/>
          </p:nvCxnSpPr>
          <p:spPr>
            <a:xfrm>
              <a:off x="631065" y="3893574"/>
              <a:ext cx="8744755" cy="87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o 14"/>
          <p:cNvGrpSpPr/>
          <p:nvPr/>
        </p:nvGrpSpPr>
        <p:grpSpPr>
          <a:xfrm>
            <a:off x="686902" y="5232887"/>
            <a:ext cx="11549342" cy="646331"/>
            <a:chOff x="642658" y="4908425"/>
            <a:chExt cx="11549342" cy="646331"/>
          </a:xfrm>
        </p:grpSpPr>
        <p:sp>
          <p:nvSpPr>
            <p:cNvPr id="7" name="Flecha izquierda 6"/>
            <p:cNvSpPr/>
            <p:nvPr/>
          </p:nvSpPr>
          <p:spPr>
            <a:xfrm>
              <a:off x="9375820" y="5064166"/>
              <a:ext cx="708338" cy="33485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10084157" y="4908425"/>
              <a:ext cx="21078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b="1" i="1" dirty="0" smtClean="0"/>
                <a:t>16° Semana: Exámenes Finales</a:t>
              </a:r>
              <a:endParaRPr lang="es-PE" b="1" i="1" dirty="0"/>
            </a:p>
          </p:txBody>
        </p:sp>
        <p:cxnSp>
          <p:nvCxnSpPr>
            <p:cNvPr id="12" name="Conector recto 11"/>
            <p:cNvCxnSpPr>
              <a:endCxn id="7" idx="1"/>
            </p:cNvCxnSpPr>
            <p:nvPr/>
          </p:nvCxnSpPr>
          <p:spPr>
            <a:xfrm flipV="1">
              <a:off x="642658" y="5231591"/>
              <a:ext cx="8733162" cy="2949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ángulo redondeado 17"/>
          <p:cNvSpPr/>
          <p:nvPr/>
        </p:nvSpPr>
        <p:spPr>
          <a:xfrm>
            <a:off x="4675239" y="728615"/>
            <a:ext cx="2846439" cy="75216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/>
              <a:t>ESTRUCTURA</a:t>
            </a:r>
            <a:endParaRPr lang="es-PE" sz="2400" b="1" dirty="0"/>
          </a:p>
        </p:txBody>
      </p:sp>
    </p:spTree>
    <p:extLst>
      <p:ext uri="{BB962C8B-B14F-4D97-AF65-F5344CB8AC3E}">
        <p14:creationId xmlns:p14="http://schemas.microsoft.com/office/powerpoint/2010/main" val="404883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2" y="153955"/>
            <a:ext cx="2713016" cy="55438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33824" y="1159098"/>
            <a:ext cx="5563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Sesión 1° Presencial : Bienvenida</a:t>
            </a:r>
            <a:endParaRPr lang="es-PE" sz="28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243073" y="1955292"/>
            <a:ext cx="2858081" cy="2759834"/>
            <a:chOff x="2243073" y="1955292"/>
            <a:chExt cx="2858081" cy="2759834"/>
          </a:xfrm>
        </p:grpSpPr>
        <p:pic>
          <p:nvPicPr>
            <p:cNvPr id="4100" name="Picture 4" descr="Resultado de imagen para icono post it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3073" y="1955292"/>
              <a:ext cx="2858081" cy="275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uadroTexto 10"/>
            <p:cNvSpPr txBox="1"/>
            <p:nvPr/>
          </p:nvSpPr>
          <p:spPr>
            <a:xfrm rot="21028414">
              <a:off x="2572053" y="2997500"/>
              <a:ext cx="21660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800" b="1" i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Expectativas</a:t>
              </a:r>
              <a:endParaRPr lang="es-PE" sz="28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7453879" y="1682318"/>
            <a:ext cx="2770075" cy="2709979"/>
            <a:chOff x="6554228" y="1717444"/>
            <a:chExt cx="2770075" cy="2674853"/>
          </a:xfrm>
        </p:grpSpPr>
        <p:pic>
          <p:nvPicPr>
            <p:cNvPr id="10" name="Picture 4" descr="Resultado de imagen para icono post it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4228" y="1717444"/>
              <a:ext cx="2770075" cy="2674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uadroTexto 11"/>
            <p:cNvSpPr txBox="1"/>
            <p:nvPr/>
          </p:nvSpPr>
          <p:spPr>
            <a:xfrm rot="21028414">
              <a:off x="7192892" y="2634203"/>
              <a:ext cx="14927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800" b="1" i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Temores</a:t>
              </a:r>
              <a:endParaRPr lang="es-PE" sz="28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6607370" y="4451029"/>
            <a:ext cx="54338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i="1" dirty="0" smtClean="0">
                <a:solidFill>
                  <a:schemeClr val="accent5">
                    <a:lumMod val="50000"/>
                  </a:schemeClr>
                </a:solidFill>
              </a:rPr>
              <a:t>No poder</a:t>
            </a:r>
            <a:r>
              <a:rPr lang="es-PE" sz="2800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buBlip>
                <a:blip r:embed="rId4"/>
              </a:buBlip>
            </a:pPr>
            <a:r>
              <a:rPr lang="es-PE" sz="28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Aprobar  Perder la oportunidad</a:t>
            </a:r>
          </a:p>
          <a:p>
            <a:pPr marL="285750" indent="-285750">
              <a:buBlip>
                <a:blip r:embed="rId4"/>
              </a:buBlip>
            </a:pPr>
            <a:r>
              <a:rPr lang="es-PE" sz="28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Socializar</a:t>
            </a:r>
          </a:p>
          <a:p>
            <a:pPr marL="285750" indent="-285750">
              <a:buBlip>
                <a:blip r:embed="rId4"/>
              </a:buBlip>
            </a:pPr>
            <a:r>
              <a:rPr lang="es-PE" sz="28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Adaptarse a las exigencias </a:t>
            </a:r>
            <a:endParaRPr lang="es-PE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746254" y="4855142"/>
            <a:ext cx="48079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Blip>
                <a:blip r:embed="rId5"/>
              </a:buBlip>
            </a:pPr>
            <a:r>
              <a:rPr lang="es-PE" sz="28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Aprender</a:t>
            </a:r>
          </a:p>
          <a:p>
            <a:pPr marL="285750" indent="-285750">
              <a:buSzPct val="120000"/>
              <a:buBlip>
                <a:blip r:embed="rId5"/>
              </a:buBlip>
            </a:pPr>
            <a:r>
              <a:rPr lang="es-PE" sz="28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Convertirse en profesional</a:t>
            </a:r>
          </a:p>
          <a:p>
            <a:pPr marL="285750" indent="-285750">
              <a:buSzPct val="120000"/>
              <a:buBlip>
                <a:blip r:embed="rId5"/>
              </a:buBlip>
            </a:pPr>
            <a:r>
              <a:rPr lang="es-PE" sz="28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Socializar</a:t>
            </a:r>
            <a:endParaRPr lang="es-PE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2" y="153955"/>
            <a:ext cx="2713016" cy="554384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276738" y="1184518"/>
            <a:ext cx="5629106" cy="5257660"/>
            <a:chOff x="152262" y="1066309"/>
            <a:chExt cx="5629106" cy="5257660"/>
          </a:xfrm>
        </p:grpSpPr>
        <p:grpSp>
          <p:nvGrpSpPr>
            <p:cNvPr id="7" name="Grupo 6"/>
            <p:cNvGrpSpPr/>
            <p:nvPr/>
          </p:nvGrpSpPr>
          <p:grpSpPr>
            <a:xfrm>
              <a:off x="365114" y="1210958"/>
              <a:ext cx="5316648" cy="4806153"/>
              <a:chOff x="733824" y="1269512"/>
              <a:chExt cx="5316648" cy="4806153"/>
            </a:xfrm>
          </p:grpSpPr>
          <p:sp>
            <p:nvSpPr>
              <p:cNvPr id="3" name="CuadroTexto 2"/>
              <p:cNvSpPr txBox="1"/>
              <p:nvPr/>
            </p:nvSpPr>
            <p:spPr>
              <a:xfrm>
                <a:off x="898023" y="1269512"/>
                <a:ext cx="515244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2800" b="1" i="1" dirty="0" smtClean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Sesión 4° Virtual: </a:t>
                </a:r>
              </a:p>
              <a:p>
                <a:pPr algn="ctr"/>
                <a:r>
                  <a:rPr lang="es-PE" sz="2800" b="1" i="1" dirty="0" smtClean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estrés académico</a:t>
                </a:r>
                <a:endParaRPr lang="es-PE" sz="2800" b="1" i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074" name="Picture 2" descr="Resultado de imagen para icono youtube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580" y="2242504"/>
                <a:ext cx="910379" cy="910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CuadroTexto 5"/>
              <p:cNvSpPr txBox="1"/>
              <p:nvPr/>
            </p:nvSpPr>
            <p:spPr>
              <a:xfrm>
                <a:off x="2206729" y="2436083"/>
                <a:ext cx="34084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800" b="1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Fisiología del estrés</a:t>
                </a:r>
                <a:endParaRPr lang="es-PE" sz="28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3824" y="3492988"/>
                <a:ext cx="1472905" cy="1128395"/>
              </a:xfrm>
              <a:prstGeom prst="rect">
                <a:avLst/>
              </a:prstGeom>
            </p:spPr>
          </p:pic>
          <p:sp>
            <p:nvSpPr>
              <p:cNvPr id="8" name="CuadroTexto 7"/>
              <p:cNvSpPr txBox="1"/>
              <p:nvPr/>
            </p:nvSpPr>
            <p:spPr>
              <a:xfrm>
                <a:off x="2206729" y="3580131"/>
                <a:ext cx="37304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8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¿Mis pensamientos afectan mis emociones?</a:t>
                </a:r>
              </a:p>
            </p:txBody>
          </p:sp>
          <p:pic>
            <p:nvPicPr>
              <p:cNvPr id="3076" name="Picture 4" descr="Imagen relacionada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4417" y="5089462"/>
                <a:ext cx="986203" cy="9862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CuadroTexto 9"/>
              <p:cNvSpPr txBox="1"/>
              <p:nvPr/>
            </p:nvSpPr>
            <p:spPr>
              <a:xfrm>
                <a:off x="2206729" y="5197727"/>
                <a:ext cx="34084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8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Cuestionario</a:t>
                </a:r>
              </a:p>
            </p:txBody>
          </p:sp>
        </p:grpSp>
        <p:sp>
          <p:nvSpPr>
            <p:cNvPr id="13" name="Rectángulo redondeado 12"/>
            <p:cNvSpPr/>
            <p:nvPr/>
          </p:nvSpPr>
          <p:spPr>
            <a:xfrm>
              <a:off x="152262" y="1066309"/>
              <a:ext cx="5629106" cy="5257660"/>
            </a:xfrm>
            <a:prstGeom prst="roundRect">
              <a:avLst/>
            </a:prstGeom>
            <a:noFill/>
            <a:ln w="76200"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282471" y="153955"/>
            <a:ext cx="5735009" cy="3541184"/>
            <a:chOff x="6282471" y="153955"/>
            <a:chExt cx="5735009" cy="3541184"/>
          </a:xfrm>
        </p:grpSpPr>
        <p:grpSp>
          <p:nvGrpSpPr>
            <p:cNvPr id="9" name="Grupo 8"/>
            <p:cNvGrpSpPr/>
            <p:nvPr/>
          </p:nvGrpSpPr>
          <p:grpSpPr>
            <a:xfrm>
              <a:off x="6535141" y="245083"/>
              <a:ext cx="5482339" cy="3276494"/>
              <a:chOff x="6541690" y="327472"/>
              <a:chExt cx="5482339" cy="3276494"/>
            </a:xfrm>
          </p:grpSpPr>
          <p:sp>
            <p:nvSpPr>
              <p:cNvPr id="5" name="CuadroTexto 4"/>
              <p:cNvSpPr txBox="1"/>
              <p:nvPr/>
            </p:nvSpPr>
            <p:spPr>
              <a:xfrm>
                <a:off x="6738733" y="327472"/>
                <a:ext cx="487479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2800" b="1" i="1" dirty="0" smtClean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Sesión 5° Presencial:</a:t>
                </a:r>
              </a:p>
              <a:p>
                <a:pPr algn="ctr"/>
                <a:r>
                  <a:rPr lang="es-PE" sz="2800" b="1" i="1" dirty="0" smtClean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Ansiedad ante la evaluación</a:t>
                </a:r>
                <a:endParaRPr lang="es-PE" sz="2800" b="1" i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CuadroTexto 10"/>
              <p:cNvSpPr txBox="1"/>
              <p:nvPr/>
            </p:nvSpPr>
            <p:spPr>
              <a:xfrm>
                <a:off x="7712408" y="2649859"/>
                <a:ext cx="429441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8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Técnicas para cuestionar pensamientos ansiosos</a:t>
                </a:r>
              </a:p>
            </p:txBody>
          </p:sp>
          <p:pic>
            <p:nvPicPr>
              <p:cNvPr id="3078" name="Picture 6" descr="Resultado de imagen para icono técnica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9243" y="2708357"/>
                <a:ext cx="892328" cy="8956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0" name="Picture 8" descr="Resultado de imagen para tres circulos en secuencia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31" t="-1" r="8960" b="14687"/>
              <a:stretch/>
            </p:blipFill>
            <p:spPr bwMode="auto">
              <a:xfrm>
                <a:off x="6541690" y="1410133"/>
                <a:ext cx="917090" cy="8237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CuadroTexto 13"/>
              <p:cNvSpPr txBox="1"/>
              <p:nvPr/>
            </p:nvSpPr>
            <p:spPr>
              <a:xfrm>
                <a:off x="7729617" y="1380041"/>
                <a:ext cx="429441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8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Pensamientos, emociones, conductas ansiosas</a:t>
                </a:r>
              </a:p>
            </p:txBody>
          </p:sp>
        </p:grpSp>
        <p:sp>
          <p:nvSpPr>
            <p:cNvPr id="16" name="Rectángulo redondeado 15"/>
            <p:cNvSpPr/>
            <p:nvPr/>
          </p:nvSpPr>
          <p:spPr>
            <a:xfrm>
              <a:off x="6282471" y="153955"/>
              <a:ext cx="5686295" cy="3541184"/>
            </a:xfrm>
            <a:prstGeom prst="roundRect">
              <a:avLst/>
            </a:prstGeom>
            <a:noFill/>
            <a:ln w="635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6665924" y="4085303"/>
            <a:ext cx="5717800" cy="2580968"/>
            <a:chOff x="6282471" y="4085303"/>
            <a:chExt cx="5717800" cy="2580968"/>
          </a:xfrm>
        </p:grpSpPr>
        <p:grpSp>
          <p:nvGrpSpPr>
            <p:cNvPr id="12" name="Grupo 11"/>
            <p:cNvGrpSpPr/>
            <p:nvPr/>
          </p:nvGrpSpPr>
          <p:grpSpPr>
            <a:xfrm>
              <a:off x="6371875" y="4366637"/>
              <a:ext cx="5628396" cy="2035362"/>
              <a:chOff x="6563604" y="4239698"/>
              <a:chExt cx="5628396" cy="2035362"/>
            </a:xfrm>
          </p:grpSpPr>
          <p:sp>
            <p:nvSpPr>
              <p:cNvPr id="15" name="CuadroTexto 14"/>
              <p:cNvSpPr txBox="1"/>
              <p:nvPr/>
            </p:nvSpPr>
            <p:spPr>
              <a:xfrm>
                <a:off x="6563604" y="4239698"/>
                <a:ext cx="48516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2800" b="1" i="1" dirty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Sesión 6° Virtual: Motivación</a:t>
                </a:r>
              </a:p>
            </p:txBody>
          </p:sp>
          <p:pic>
            <p:nvPicPr>
              <p:cNvPr id="3082" name="Picture 10" descr="Imagen relacionada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1403" y="4926688"/>
                <a:ext cx="1000102" cy="12468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CuadroTexto 16"/>
              <p:cNvSpPr txBox="1"/>
              <p:nvPr/>
            </p:nvSpPr>
            <p:spPr>
              <a:xfrm>
                <a:off x="7897588" y="4890065"/>
                <a:ext cx="429441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8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Consejos clave para primera semana de parciales</a:t>
                </a:r>
              </a:p>
            </p:txBody>
          </p:sp>
        </p:grpSp>
        <p:sp>
          <p:nvSpPr>
            <p:cNvPr id="20" name="Rectángulo redondeado 19"/>
            <p:cNvSpPr/>
            <p:nvPr/>
          </p:nvSpPr>
          <p:spPr>
            <a:xfrm>
              <a:off x="6282471" y="4085303"/>
              <a:ext cx="4941052" cy="2580968"/>
            </a:xfrm>
            <a:prstGeom prst="roundRect">
              <a:avLst/>
            </a:prstGeom>
            <a:noFill/>
            <a:ln w="63500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26237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2" y="153955"/>
            <a:ext cx="2713016" cy="55438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97751" y="1129517"/>
            <a:ext cx="1005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Sesión 7° Presencial: Evaluación académica y toma de decisiones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734915"/>
              </p:ext>
            </p:extLst>
          </p:nvPr>
        </p:nvGraphicFramePr>
        <p:xfrm>
          <a:off x="2061497" y="2404260"/>
          <a:ext cx="8128001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/>
                <a:gridCol w="1161143"/>
                <a:gridCol w="1161143"/>
                <a:gridCol w="1161143"/>
                <a:gridCol w="1161143"/>
                <a:gridCol w="1161143"/>
                <a:gridCol w="116114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PC</a:t>
                      </a:r>
                      <a:r>
                        <a:rPr lang="es-PE" baseline="0" dirty="0" smtClean="0"/>
                        <a:t> 1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PC 2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PC 3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PC</a:t>
                      </a:r>
                      <a:r>
                        <a:rPr lang="es-PE" baseline="0" dirty="0" smtClean="0"/>
                        <a:t> 4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Parcial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Final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Promedio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rgbClr val="FF0000"/>
                          </a:solidFill>
                        </a:rPr>
                        <a:t>09</a:t>
                      </a:r>
                      <a:endParaRPr lang="es-P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/>
                        <a:t>15</a:t>
                      </a:r>
                      <a:endParaRPr lang="es-P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/>
                        <a:t>15</a:t>
                      </a:r>
                      <a:endParaRPr lang="es-P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129050"/>
              </p:ext>
            </p:extLst>
          </p:nvPr>
        </p:nvGraphicFramePr>
        <p:xfrm>
          <a:off x="2061497" y="3721782"/>
          <a:ext cx="8128001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/>
                <a:gridCol w="1161143"/>
                <a:gridCol w="1161143"/>
                <a:gridCol w="1161143"/>
                <a:gridCol w="1161143"/>
                <a:gridCol w="1161143"/>
                <a:gridCol w="116114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chemeClr val="bg1"/>
                          </a:solidFill>
                        </a:rPr>
                        <a:t>PC</a:t>
                      </a:r>
                      <a:r>
                        <a:rPr lang="es-PE" baseline="0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es-P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PC</a:t>
                      </a:r>
                      <a:r>
                        <a:rPr lang="es-PE" dirty="0" smtClean="0">
                          <a:solidFill>
                            <a:schemeClr val="bg1"/>
                          </a:solidFill>
                        </a:rPr>
                        <a:t> 2</a:t>
                      </a:r>
                      <a:endParaRPr lang="es-P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chemeClr val="bg1"/>
                          </a:solidFill>
                        </a:rPr>
                        <a:t>PC 3</a:t>
                      </a:r>
                      <a:endParaRPr lang="es-P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chemeClr val="bg1"/>
                          </a:solidFill>
                        </a:rPr>
                        <a:t>PC</a:t>
                      </a:r>
                      <a:r>
                        <a:rPr lang="es-PE" baseline="0" dirty="0" smtClean="0">
                          <a:solidFill>
                            <a:schemeClr val="bg1"/>
                          </a:solidFill>
                        </a:rPr>
                        <a:t> 4</a:t>
                      </a:r>
                      <a:endParaRPr lang="es-P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chemeClr val="bg1"/>
                          </a:solidFill>
                        </a:rPr>
                        <a:t>Parcial</a:t>
                      </a:r>
                      <a:endParaRPr lang="es-P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chemeClr val="bg1"/>
                          </a:solidFill>
                        </a:rPr>
                        <a:t>Final</a:t>
                      </a:r>
                      <a:endParaRPr lang="es-P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Promedio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14</a:t>
                      </a:r>
                      <a:endParaRPr lang="es-P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16</a:t>
                      </a:r>
                      <a:endParaRPr lang="es-P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17</a:t>
                      </a:r>
                      <a:endParaRPr lang="es-P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089161"/>
              </p:ext>
            </p:extLst>
          </p:nvPr>
        </p:nvGraphicFramePr>
        <p:xfrm>
          <a:off x="2061497" y="5250894"/>
          <a:ext cx="696685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/>
                <a:gridCol w="1161143"/>
                <a:gridCol w="1161143"/>
                <a:gridCol w="1161143"/>
                <a:gridCol w="1161143"/>
                <a:gridCol w="116114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PC</a:t>
                      </a:r>
                      <a:r>
                        <a:rPr lang="es-PE" baseline="0" dirty="0" smtClean="0"/>
                        <a:t> 1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PC 2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PC 3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Parcial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Final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Promedio</a:t>
                      </a:r>
                      <a:endParaRPr lang="es-P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13</a:t>
                      </a:r>
                      <a:endParaRPr lang="es-P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16</a:t>
                      </a:r>
                      <a:endParaRPr lang="es-P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595249" y="1925630"/>
            <a:ext cx="270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 smtClean="0">
                <a:solidFill>
                  <a:schemeClr val="accent5">
                    <a:lumMod val="75000"/>
                  </a:schemeClr>
                </a:solidFill>
              </a:rPr>
              <a:t>Nivelación en Lenguaje</a:t>
            </a:r>
            <a:endParaRPr lang="es-PE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595249" y="3297801"/>
            <a:ext cx="2795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i="1" dirty="0">
                <a:solidFill>
                  <a:schemeClr val="accent5">
                    <a:lumMod val="75000"/>
                  </a:schemeClr>
                </a:solidFill>
              </a:rPr>
              <a:t>Nivelación en </a:t>
            </a:r>
            <a:r>
              <a:rPr lang="es-PE" b="1" i="1" dirty="0" smtClean="0">
                <a:solidFill>
                  <a:schemeClr val="accent5">
                    <a:lumMod val="75000"/>
                  </a:schemeClr>
                </a:solidFill>
              </a:rPr>
              <a:t>Matemáticas</a:t>
            </a:r>
            <a:endParaRPr lang="es-PE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595249" y="4669972"/>
            <a:ext cx="2641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i="1" dirty="0">
                <a:solidFill>
                  <a:schemeClr val="accent5">
                    <a:lumMod val="75000"/>
                  </a:schemeClr>
                </a:solidFill>
              </a:rPr>
              <a:t>Nivelación en </a:t>
            </a:r>
            <a:r>
              <a:rPr lang="es-PE" b="1" i="1" dirty="0" smtClean="0">
                <a:solidFill>
                  <a:schemeClr val="accent5">
                    <a:lumMod val="75000"/>
                  </a:schemeClr>
                </a:solidFill>
              </a:rPr>
              <a:t>informática</a:t>
            </a:r>
            <a:endParaRPr lang="es-PE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Resultado de imagen para icono calculadora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535" y="394800"/>
            <a:ext cx="1404503" cy="140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check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36" y="4669972"/>
            <a:ext cx="1142283" cy="105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35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</TotalTime>
  <Words>706</Words>
  <Application>Microsoft Office PowerPoint</Application>
  <PresentationFormat>Panorámica</PresentationFormat>
  <Paragraphs>211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Estrangelo Edessa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Magaly Susana Rubina Espinosa</dc:creator>
  <cp:lastModifiedBy>Magaly Susana Rubina Espinosa</cp:lastModifiedBy>
  <cp:revision>49</cp:revision>
  <cp:lastPrinted>2017-07-12T22:29:13Z</cp:lastPrinted>
  <dcterms:created xsi:type="dcterms:W3CDTF">2017-07-06T20:32:30Z</dcterms:created>
  <dcterms:modified xsi:type="dcterms:W3CDTF">2017-07-13T21:49:39Z</dcterms:modified>
</cp:coreProperties>
</file>